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66" r:id="rId5"/>
    <p:sldId id="267" r:id="rId6"/>
    <p:sldId id="268" r:id="rId7"/>
    <p:sldId id="269" r:id="rId8"/>
    <p:sldId id="270" r:id="rId9"/>
    <p:sldId id="271" r:id="rId10"/>
    <p:sldId id="274" r:id="rId11"/>
    <p:sldId id="273" r:id="rId12"/>
    <p:sldId id="272" r:id="rId13"/>
    <p:sldId id="275" r:id="rId14"/>
    <p:sldId id="276" r:id="rId15"/>
    <p:sldId id="278" r:id="rId16"/>
    <p:sldId id="279"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10"/>
  </p:normalViewPr>
  <p:slideViewPr>
    <p:cSldViewPr snapToGrid="0" snapToObjects="1">
      <p:cViewPr varScale="1">
        <p:scale>
          <a:sx n="77" d="100"/>
          <a:sy n="77" d="100"/>
        </p:scale>
        <p:origin x="216" y="10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sv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8230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9.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9.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9.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9.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0.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9.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9.jp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7950"/>
            <a:ext cx="14630400" cy="8229600"/>
          </a:xfrm>
          <a:prstGeom prst="rect">
            <a:avLst/>
          </a:prstGeom>
          <a:solidFill>
            <a:srgbClr val="FFFAFA"/>
          </a:solidFill>
          <a:ln/>
        </p:spPr>
        <p:txBody>
          <a:bodyPr/>
          <a:lstStyle/>
          <a:p>
            <a:endParaRPr lang="en-US"/>
          </a:p>
        </p:txBody>
      </p:sp>
      <p:sp>
        <p:nvSpPr>
          <p:cNvPr id="5" name="Text 1"/>
          <p:cNvSpPr/>
          <p:nvPr/>
        </p:nvSpPr>
        <p:spPr>
          <a:xfrm>
            <a:off x="6017741" y="506515"/>
            <a:ext cx="8612659" cy="4617888"/>
          </a:xfrm>
          <a:prstGeom prst="rect">
            <a:avLst/>
          </a:prstGeom>
          <a:noFill/>
          <a:ln/>
        </p:spPr>
        <p:txBody>
          <a:bodyPr wrap="square" rtlCol="0" anchor="t"/>
          <a:lstStyle/>
          <a:p>
            <a:pPr marL="0" indent="0">
              <a:lnSpc>
                <a:spcPts val="4374"/>
              </a:lnSpc>
              <a:buNone/>
            </a:pPr>
            <a:r>
              <a:rPr lang="en-US" sz="4800" b="1" dirty="0">
                <a:latin typeface="Trebuchet MS" panose="020B0703020202090204" pitchFamily="34" charset="0"/>
              </a:rPr>
              <a:t>Navigating the City That Never Sleeps: A Visual Exploration of </a:t>
            </a:r>
            <a:r>
              <a:rPr lang="en-US" sz="4800" b="1" dirty="0">
                <a:highlight>
                  <a:srgbClr val="FFFF00"/>
                </a:highlight>
                <a:latin typeface="Trebuchet MS" panose="020B0703020202090204" pitchFamily="34" charset="0"/>
              </a:rPr>
              <a:t>NYC Taxi </a:t>
            </a:r>
            <a:r>
              <a:rPr lang="en-US" sz="4800" b="1" dirty="0">
                <a:latin typeface="Trebuchet MS" panose="020B0703020202090204" pitchFamily="34" charset="0"/>
              </a:rPr>
              <a:t>Data</a:t>
            </a:r>
            <a:br>
              <a:rPr lang="en-US" sz="3600" b="1" dirty="0"/>
            </a:br>
            <a:endParaRPr lang="en-US" sz="3499" dirty="0"/>
          </a:p>
        </p:txBody>
      </p:sp>
      <p:sp>
        <p:nvSpPr>
          <p:cNvPr id="6" name="Text 2"/>
          <p:cNvSpPr/>
          <p:nvPr/>
        </p:nvSpPr>
        <p:spPr>
          <a:xfrm>
            <a:off x="6017741" y="3246899"/>
            <a:ext cx="5882701" cy="1735801"/>
          </a:xfrm>
          <a:prstGeom prst="rect">
            <a:avLst/>
          </a:prstGeom>
          <a:noFill/>
          <a:ln/>
        </p:spPr>
        <p:txBody>
          <a:bodyPr wrap="none" rtlCol="0" anchor="t"/>
          <a:lstStyle/>
          <a:p>
            <a:pPr algn="l"/>
            <a:r>
              <a:rPr lang="en-US" sz="3200" dirty="0">
                <a:latin typeface="Trebuchet MS" panose="020B0703020202090204" pitchFamily="34" charset="0"/>
              </a:rPr>
              <a:t>Capstone Project - Fall 2023</a:t>
            </a:r>
          </a:p>
          <a:p>
            <a:pPr algn="l"/>
            <a:r>
              <a:rPr lang="en-US" sz="2800" dirty="0">
                <a:latin typeface="Trebuchet MS" panose="020B0703020202090204" pitchFamily="34" charset="0"/>
              </a:rPr>
              <a:t>Masters in Information Technology and Analytics</a:t>
            </a:r>
          </a:p>
        </p:txBody>
      </p:sp>
      <p:sp>
        <p:nvSpPr>
          <p:cNvPr id="7" name="Text 3"/>
          <p:cNvSpPr/>
          <p:nvPr/>
        </p:nvSpPr>
        <p:spPr>
          <a:xfrm>
            <a:off x="6319597" y="7367684"/>
            <a:ext cx="7477601" cy="355402"/>
          </a:xfrm>
          <a:prstGeom prst="rect">
            <a:avLst/>
          </a:prstGeom>
          <a:noFill/>
          <a:ln/>
        </p:spPr>
        <p:txBody>
          <a:bodyPr wrap="none" rtlCol="0" anchor="t"/>
          <a:lstStyle/>
          <a:p>
            <a:pPr marL="0" indent="0">
              <a:lnSpc>
                <a:spcPts val="2799"/>
              </a:lnSpc>
              <a:buNone/>
            </a:pPr>
            <a:r>
              <a:rPr lang="en-US" sz="2400" dirty="0">
                <a:solidFill>
                  <a:srgbClr val="3B3535"/>
                </a:solidFill>
                <a:latin typeface="Trebuchet MS" panose="020B0703020202090204" pitchFamily="34" charset="0"/>
                <a:ea typeface="Roboto" pitchFamily="34" charset="-122"/>
                <a:cs typeface="Roboto" pitchFamily="34" charset="-120"/>
              </a:rPr>
              <a:t>Kireeti Mantrala - sm2594</a:t>
            </a:r>
            <a:endParaRPr lang="en-US" sz="2400" dirty="0">
              <a:latin typeface="Trebuchet MS" panose="020B0703020202090204" pitchFamily="34" charset="0"/>
            </a:endParaRPr>
          </a:p>
        </p:txBody>
      </p:sp>
      <p:pic>
        <p:nvPicPr>
          <p:cNvPr id="9" name="Picture 8" descr="A yellow taxi cabs in a city&#10;&#10;Description automatically generated">
            <a:extLst>
              <a:ext uri="{FF2B5EF4-FFF2-40B4-BE49-F238E27FC236}">
                <a16:creationId xmlns:a16="http://schemas.microsoft.com/office/drawing/2014/main" id="{84B555F7-91D4-666D-F870-A417CF332453}"/>
              </a:ext>
            </a:extLst>
          </p:cNvPr>
          <p:cNvPicPr>
            <a:picLocks noChangeAspect="1"/>
          </p:cNvPicPr>
          <p:nvPr/>
        </p:nvPicPr>
        <p:blipFill rotWithShape="1">
          <a:blip r:embed="rId4"/>
          <a:srcRect t="8317" r="-2" b="-2"/>
          <a:stretch/>
        </p:blipFill>
        <p:spPr>
          <a:xfrm>
            <a:off x="-284208" y="-17950"/>
            <a:ext cx="6110418" cy="8392813"/>
          </a:xfrm>
          <a:prstGeom prst="rect">
            <a:avLst/>
          </a:prstGeom>
        </p:spPr>
      </p:pic>
      <p:pic>
        <p:nvPicPr>
          <p:cNvPr id="8" name="Picture 7" descr="A black and red logo&#10;&#10;Description automatically generated">
            <a:extLst>
              <a:ext uri="{FF2B5EF4-FFF2-40B4-BE49-F238E27FC236}">
                <a16:creationId xmlns:a16="http://schemas.microsoft.com/office/drawing/2014/main" id="{D88C003A-E19D-1A88-B9EB-EDCDD6C5E0B6}"/>
              </a:ext>
            </a:extLst>
          </p:cNvPr>
          <p:cNvPicPr>
            <a:picLocks noChangeAspect="1"/>
          </p:cNvPicPr>
          <p:nvPr/>
        </p:nvPicPr>
        <p:blipFill>
          <a:blip r:embed="rId5"/>
          <a:stretch>
            <a:fillRect/>
          </a:stretch>
        </p:blipFill>
        <p:spPr>
          <a:xfrm>
            <a:off x="10984271" y="6851539"/>
            <a:ext cx="3454598" cy="10916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group of yellow taxi cabs in a city street&#10;&#10;Description automatically generated">
            <a:extLst>
              <a:ext uri="{FF2B5EF4-FFF2-40B4-BE49-F238E27FC236}">
                <a16:creationId xmlns:a16="http://schemas.microsoft.com/office/drawing/2014/main" id="{52894FB1-F682-62F4-C9A1-DF21598BA503}"/>
              </a:ext>
            </a:extLst>
          </p:cNvPr>
          <p:cNvPicPr>
            <a:picLocks noChangeAspect="1"/>
          </p:cNvPicPr>
          <p:nvPr/>
        </p:nvPicPr>
        <p:blipFill>
          <a:blip r:embed="rId2"/>
          <a:stretch>
            <a:fillRect/>
          </a:stretch>
        </p:blipFill>
        <p:spPr>
          <a:xfrm>
            <a:off x="-22835" y="-113694"/>
            <a:ext cx="14674019" cy="9741411"/>
          </a:xfrm>
          <a:prstGeom prst="rect">
            <a:avLst/>
          </a:prstGeom>
        </p:spPr>
      </p:pic>
      <p:sp>
        <p:nvSpPr>
          <p:cNvPr id="10" name="Freeform: Shape 9">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6078" y="386079"/>
            <a:ext cx="13856194" cy="7457441"/>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92064" y="4003040"/>
            <a:ext cx="3950208" cy="384048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map of the city&#10;&#10;Description automatically generated">
            <a:extLst>
              <a:ext uri="{FF2B5EF4-FFF2-40B4-BE49-F238E27FC236}">
                <a16:creationId xmlns:a16="http://schemas.microsoft.com/office/drawing/2014/main" id="{F89EA365-65BC-3AA5-C023-ADA9E914550C}"/>
              </a:ext>
            </a:extLst>
          </p:cNvPr>
          <p:cNvPicPr>
            <a:picLocks noChangeAspect="1"/>
          </p:cNvPicPr>
          <p:nvPr/>
        </p:nvPicPr>
        <p:blipFill>
          <a:blip r:embed="rId3"/>
          <a:stretch>
            <a:fillRect/>
          </a:stretch>
        </p:blipFill>
        <p:spPr>
          <a:xfrm>
            <a:off x="1277590" y="209586"/>
            <a:ext cx="8821435" cy="7633934"/>
          </a:xfrm>
          <a:prstGeom prst="rect">
            <a:avLst/>
          </a:prstGeom>
        </p:spPr>
      </p:pic>
      <p:sp>
        <p:nvSpPr>
          <p:cNvPr id="4" name="TextBox 3">
            <a:extLst>
              <a:ext uri="{FF2B5EF4-FFF2-40B4-BE49-F238E27FC236}">
                <a16:creationId xmlns:a16="http://schemas.microsoft.com/office/drawing/2014/main" id="{DA0985B0-6E30-15CA-1635-503C14910C02}"/>
              </a:ext>
            </a:extLst>
          </p:cNvPr>
          <p:cNvSpPr txBox="1"/>
          <p:nvPr/>
        </p:nvSpPr>
        <p:spPr>
          <a:xfrm>
            <a:off x="11775989" y="6734432"/>
            <a:ext cx="2360141" cy="707886"/>
          </a:xfrm>
          <a:prstGeom prst="rect">
            <a:avLst/>
          </a:prstGeom>
          <a:noFill/>
        </p:spPr>
        <p:txBody>
          <a:bodyPr wrap="square" rtlCol="0">
            <a:spAutoFit/>
          </a:bodyPr>
          <a:lstStyle/>
          <a:p>
            <a:r>
              <a:rPr lang="en-US" sz="4000" dirty="0">
                <a:solidFill>
                  <a:schemeClr val="bg1"/>
                </a:solidFill>
                <a:latin typeface="Trebuchet MS" panose="020B0703020202090204" pitchFamily="34" charset="0"/>
              </a:rPr>
              <a:t>Visual -6 </a:t>
            </a:r>
          </a:p>
        </p:txBody>
      </p:sp>
      <p:pic>
        <p:nvPicPr>
          <p:cNvPr id="5" name="Picture 4" descr="A black and red logo&#10;&#10;Description automatically generated">
            <a:extLst>
              <a:ext uri="{FF2B5EF4-FFF2-40B4-BE49-F238E27FC236}">
                <a16:creationId xmlns:a16="http://schemas.microsoft.com/office/drawing/2014/main" id="{D3B5225B-7036-E8EF-F4F7-B2F8573CC161}"/>
              </a:ext>
            </a:extLst>
          </p:cNvPr>
          <p:cNvPicPr>
            <a:picLocks noChangeAspect="1"/>
          </p:cNvPicPr>
          <p:nvPr/>
        </p:nvPicPr>
        <p:blipFill>
          <a:blip r:embed="rId4"/>
          <a:stretch>
            <a:fillRect/>
          </a:stretch>
        </p:blipFill>
        <p:spPr>
          <a:xfrm>
            <a:off x="93513" y="7577176"/>
            <a:ext cx="1720560" cy="543697"/>
          </a:xfrm>
          <a:prstGeom prst="rect">
            <a:avLst/>
          </a:prstGeom>
        </p:spPr>
      </p:pic>
    </p:spTree>
    <p:extLst>
      <p:ext uri="{BB962C8B-B14F-4D97-AF65-F5344CB8AC3E}">
        <p14:creationId xmlns:p14="http://schemas.microsoft.com/office/powerpoint/2010/main" val="31439251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group of yellow taxi cabs in a city street&#10;&#10;Description automatically generated">
            <a:extLst>
              <a:ext uri="{FF2B5EF4-FFF2-40B4-BE49-F238E27FC236}">
                <a16:creationId xmlns:a16="http://schemas.microsoft.com/office/drawing/2014/main" id="{F9E9D501-DE32-2341-E4AD-37CE08F9E37D}"/>
              </a:ext>
            </a:extLst>
          </p:cNvPr>
          <p:cNvPicPr>
            <a:picLocks noChangeAspect="1"/>
          </p:cNvPicPr>
          <p:nvPr/>
        </p:nvPicPr>
        <p:blipFill>
          <a:blip r:embed="rId2"/>
          <a:stretch>
            <a:fillRect/>
          </a:stretch>
        </p:blipFill>
        <p:spPr>
          <a:xfrm>
            <a:off x="-22835" y="-113694"/>
            <a:ext cx="14674019" cy="9741411"/>
          </a:xfrm>
          <a:prstGeom prst="rect">
            <a:avLst/>
          </a:prstGeom>
        </p:spPr>
      </p:pic>
      <p:sp>
        <p:nvSpPr>
          <p:cNvPr id="10" name="Freeform: Shape 9">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6078" y="386079"/>
            <a:ext cx="13856194" cy="7457441"/>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92064" y="4003040"/>
            <a:ext cx="3950208" cy="384048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graph with numbers and circles&#10;&#10;Description automatically generated with medium confidence">
            <a:extLst>
              <a:ext uri="{FF2B5EF4-FFF2-40B4-BE49-F238E27FC236}">
                <a16:creationId xmlns:a16="http://schemas.microsoft.com/office/drawing/2014/main" id="{73AA679B-69EF-E723-A1C4-5F703842406E}"/>
              </a:ext>
            </a:extLst>
          </p:cNvPr>
          <p:cNvPicPr>
            <a:picLocks noChangeAspect="1"/>
          </p:cNvPicPr>
          <p:nvPr/>
        </p:nvPicPr>
        <p:blipFill>
          <a:blip r:embed="rId3"/>
          <a:stretch>
            <a:fillRect/>
          </a:stretch>
        </p:blipFill>
        <p:spPr>
          <a:xfrm>
            <a:off x="782204" y="743411"/>
            <a:ext cx="10041207" cy="5956647"/>
          </a:xfrm>
          <a:prstGeom prst="rect">
            <a:avLst/>
          </a:prstGeom>
        </p:spPr>
      </p:pic>
      <p:sp>
        <p:nvSpPr>
          <p:cNvPr id="4" name="TextBox 3">
            <a:extLst>
              <a:ext uri="{FF2B5EF4-FFF2-40B4-BE49-F238E27FC236}">
                <a16:creationId xmlns:a16="http://schemas.microsoft.com/office/drawing/2014/main" id="{462B79F0-CBA8-0911-1CEA-512C75D4B891}"/>
              </a:ext>
            </a:extLst>
          </p:cNvPr>
          <p:cNvSpPr txBox="1"/>
          <p:nvPr/>
        </p:nvSpPr>
        <p:spPr>
          <a:xfrm>
            <a:off x="11775989" y="6734432"/>
            <a:ext cx="2360141" cy="707886"/>
          </a:xfrm>
          <a:prstGeom prst="rect">
            <a:avLst/>
          </a:prstGeom>
          <a:noFill/>
        </p:spPr>
        <p:txBody>
          <a:bodyPr wrap="square" rtlCol="0">
            <a:spAutoFit/>
          </a:bodyPr>
          <a:lstStyle/>
          <a:p>
            <a:r>
              <a:rPr lang="en-US" sz="4000" dirty="0">
                <a:solidFill>
                  <a:schemeClr val="bg1"/>
                </a:solidFill>
                <a:latin typeface="Trebuchet MS" panose="020B0703020202090204" pitchFamily="34" charset="0"/>
              </a:rPr>
              <a:t>Visual -7</a:t>
            </a:r>
          </a:p>
        </p:txBody>
      </p:sp>
      <p:pic>
        <p:nvPicPr>
          <p:cNvPr id="5" name="Picture 4" descr="A black and red logo&#10;&#10;Description automatically generated">
            <a:extLst>
              <a:ext uri="{FF2B5EF4-FFF2-40B4-BE49-F238E27FC236}">
                <a16:creationId xmlns:a16="http://schemas.microsoft.com/office/drawing/2014/main" id="{82F8379C-EB7E-69B9-7A11-33F1599CA705}"/>
              </a:ext>
            </a:extLst>
          </p:cNvPr>
          <p:cNvPicPr>
            <a:picLocks noChangeAspect="1"/>
          </p:cNvPicPr>
          <p:nvPr/>
        </p:nvPicPr>
        <p:blipFill>
          <a:blip r:embed="rId4"/>
          <a:stretch>
            <a:fillRect/>
          </a:stretch>
        </p:blipFill>
        <p:spPr>
          <a:xfrm>
            <a:off x="93513" y="7577176"/>
            <a:ext cx="1720560" cy="543697"/>
          </a:xfrm>
          <a:prstGeom prst="rect">
            <a:avLst/>
          </a:prstGeom>
        </p:spPr>
      </p:pic>
    </p:spTree>
    <p:extLst>
      <p:ext uri="{BB962C8B-B14F-4D97-AF65-F5344CB8AC3E}">
        <p14:creationId xmlns:p14="http://schemas.microsoft.com/office/powerpoint/2010/main" val="5306555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group of yellow taxi cabs in a city street&#10;&#10;Description automatically generated">
            <a:extLst>
              <a:ext uri="{FF2B5EF4-FFF2-40B4-BE49-F238E27FC236}">
                <a16:creationId xmlns:a16="http://schemas.microsoft.com/office/drawing/2014/main" id="{6507CE3A-744C-AE87-AC48-84D0D46C63FA}"/>
              </a:ext>
            </a:extLst>
          </p:cNvPr>
          <p:cNvPicPr>
            <a:picLocks noChangeAspect="1"/>
          </p:cNvPicPr>
          <p:nvPr/>
        </p:nvPicPr>
        <p:blipFill>
          <a:blip r:embed="rId2"/>
          <a:stretch>
            <a:fillRect/>
          </a:stretch>
        </p:blipFill>
        <p:spPr>
          <a:xfrm>
            <a:off x="-22835" y="-113694"/>
            <a:ext cx="14674019" cy="9741411"/>
          </a:xfrm>
          <a:prstGeom prst="rect">
            <a:avLst/>
          </a:prstGeom>
        </p:spPr>
      </p:pic>
      <p:sp>
        <p:nvSpPr>
          <p:cNvPr id="10" name="Freeform: Shape 9">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6078" y="386079"/>
            <a:ext cx="13856194" cy="7457441"/>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92064" y="4003040"/>
            <a:ext cx="3950208" cy="384048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149EE274-A2F2-BFE7-6532-E8073992E564}"/>
              </a:ext>
            </a:extLst>
          </p:cNvPr>
          <p:cNvSpPr txBox="1"/>
          <p:nvPr/>
        </p:nvSpPr>
        <p:spPr>
          <a:xfrm>
            <a:off x="11775989" y="6734432"/>
            <a:ext cx="2360141" cy="707886"/>
          </a:xfrm>
          <a:prstGeom prst="rect">
            <a:avLst/>
          </a:prstGeom>
          <a:noFill/>
        </p:spPr>
        <p:txBody>
          <a:bodyPr wrap="square" rtlCol="0">
            <a:spAutoFit/>
          </a:bodyPr>
          <a:lstStyle/>
          <a:p>
            <a:r>
              <a:rPr lang="en-US" sz="4000" dirty="0">
                <a:solidFill>
                  <a:schemeClr val="bg1"/>
                </a:solidFill>
                <a:latin typeface="Trebuchet MS" panose="020B0703020202090204" pitchFamily="34" charset="0"/>
              </a:rPr>
              <a:t>Visual -8</a:t>
            </a:r>
          </a:p>
        </p:txBody>
      </p:sp>
      <p:pic>
        <p:nvPicPr>
          <p:cNvPr id="3" name="Picture 2" descr="A black and red logo&#10;&#10;Description automatically generated">
            <a:extLst>
              <a:ext uri="{FF2B5EF4-FFF2-40B4-BE49-F238E27FC236}">
                <a16:creationId xmlns:a16="http://schemas.microsoft.com/office/drawing/2014/main" id="{C3AB3320-2F52-070C-66C6-C4CB99DA3C4F}"/>
              </a:ext>
            </a:extLst>
          </p:cNvPr>
          <p:cNvPicPr>
            <a:picLocks noChangeAspect="1"/>
          </p:cNvPicPr>
          <p:nvPr/>
        </p:nvPicPr>
        <p:blipFill>
          <a:blip r:embed="rId3"/>
          <a:stretch>
            <a:fillRect/>
          </a:stretch>
        </p:blipFill>
        <p:spPr>
          <a:xfrm>
            <a:off x="93513" y="7577176"/>
            <a:ext cx="1720560" cy="543697"/>
          </a:xfrm>
          <a:prstGeom prst="rect">
            <a:avLst/>
          </a:prstGeom>
        </p:spPr>
      </p:pic>
      <p:pic>
        <p:nvPicPr>
          <p:cNvPr id="6" name="Picture 5">
            <a:extLst>
              <a:ext uri="{FF2B5EF4-FFF2-40B4-BE49-F238E27FC236}">
                <a16:creationId xmlns:a16="http://schemas.microsoft.com/office/drawing/2014/main" id="{4DBDA700-1899-AC1B-5D53-4020D9B0113E}"/>
              </a:ext>
            </a:extLst>
          </p:cNvPr>
          <p:cNvPicPr>
            <a:picLocks noChangeAspect="1"/>
          </p:cNvPicPr>
          <p:nvPr/>
        </p:nvPicPr>
        <p:blipFill>
          <a:blip r:embed="rId4"/>
          <a:stretch>
            <a:fillRect/>
          </a:stretch>
        </p:blipFill>
        <p:spPr>
          <a:xfrm>
            <a:off x="2458471" y="194418"/>
            <a:ext cx="7762016" cy="7617243"/>
          </a:xfrm>
          <a:prstGeom prst="rect">
            <a:avLst/>
          </a:prstGeom>
        </p:spPr>
      </p:pic>
    </p:spTree>
    <p:extLst>
      <p:ext uri="{BB962C8B-B14F-4D97-AF65-F5344CB8AC3E}">
        <p14:creationId xmlns:p14="http://schemas.microsoft.com/office/powerpoint/2010/main" val="41219228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group of yellow taxi cabs in a city street&#10;&#10;Description automatically generated">
            <a:extLst>
              <a:ext uri="{FF2B5EF4-FFF2-40B4-BE49-F238E27FC236}">
                <a16:creationId xmlns:a16="http://schemas.microsoft.com/office/drawing/2014/main" id="{45D9B80F-D81E-9C0D-9511-4B50130076F0}"/>
              </a:ext>
            </a:extLst>
          </p:cNvPr>
          <p:cNvPicPr>
            <a:picLocks noChangeAspect="1"/>
          </p:cNvPicPr>
          <p:nvPr/>
        </p:nvPicPr>
        <p:blipFill>
          <a:blip r:embed="rId2"/>
          <a:stretch>
            <a:fillRect/>
          </a:stretch>
        </p:blipFill>
        <p:spPr>
          <a:xfrm>
            <a:off x="-22835" y="-113694"/>
            <a:ext cx="14674019" cy="9741411"/>
          </a:xfrm>
          <a:prstGeom prst="rect">
            <a:avLst/>
          </a:prstGeom>
        </p:spPr>
      </p:pic>
      <p:sp>
        <p:nvSpPr>
          <p:cNvPr id="10" name="Freeform: Shape 9">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6078" y="386079"/>
            <a:ext cx="13856194" cy="7457441"/>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92064" y="4003040"/>
            <a:ext cx="3950208" cy="384048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graph of a taxi trip&#10;&#10;Description automatically generated">
            <a:extLst>
              <a:ext uri="{FF2B5EF4-FFF2-40B4-BE49-F238E27FC236}">
                <a16:creationId xmlns:a16="http://schemas.microsoft.com/office/drawing/2014/main" id="{9C1BEBC2-F249-B657-849B-21F1E9459416}"/>
              </a:ext>
            </a:extLst>
          </p:cNvPr>
          <p:cNvPicPr>
            <a:picLocks noChangeAspect="1"/>
          </p:cNvPicPr>
          <p:nvPr/>
        </p:nvPicPr>
        <p:blipFill>
          <a:blip r:embed="rId3"/>
          <a:stretch>
            <a:fillRect/>
          </a:stretch>
        </p:blipFill>
        <p:spPr>
          <a:xfrm>
            <a:off x="774121" y="752341"/>
            <a:ext cx="9964545" cy="6629361"/>
          </a:xfrm>
          <a:prstGeom prst="rect">
            <a:avLst/>
          </a:prstGeom>
        </p:spPr>
      </p:pic>
      <p:sp>
        <p:nvSpPr>
          <p:cNvPr id="5" name="TextBox 4">
            <a:extLst>
              <a:ext uri="{FF2B5EF4-FFF2-40B4-BE49-F238E27FC236}">
                <a16:creationId xmlns:a16="http://schemas.microsoft.com/office/drawing/2014/main" id="{7BDB8850-4970-CD88-B985-9BDC8F93EFA1}"/>
              </a:ext>
            </a:extLst>
          </p:cNvPr>
          <p:cNvSpPr txBox="1"/>
          <p:nvPr/>
        </p:nvSpPr>
        <p:spPr>
          <a:xfrm>
            <a:off x="11775989" y="6734432"/>
            <a:ext cx="2360141" cy="707886"/>
          </a:xfrm>
          <a:prstGeom prst="rect">
            <a:avLst/>
          </a:prstGeom>
          <a:noFill/>
        </p:spPr>
        <p:txBody>
          <a:bodyPr wrap="square" rtlCol="0">
            <a:spAutoFit/>
          </a:bodyPr>
          <a:lstStyle/>
          <a:p>
            <a:r>
              <a:rPr lang="en-US" sz="4000" dirty="0">
                <a:solidFill>
                  <a:schemeClr val="bg1"/>
                </a:solidFill>
                <a:latin typeface="Trebuchet MS" panose="020B0703020202090204" pitchFamily="34" charset="0"/>
              </a:rPr>
              <a:t>Visual -A </a:t>
            </a:r>
          </a:p>
        </p:txBody>
      </p:sp>
      <p:pic>
        <p:nvPicPr>
          <p:cNvPr id="6" name="Picture 5" descr="A black and red logo&#10;&#10;Description automatically generated">
            <a:extLst>
              <a:ext uri="{FF2B5EF4-FFF2-40B4-BE49-F238E27FC236}">
                <a16:creationId xmlns:a16="http://schemas.microsoft.com/office/drawing/2014/main" id="{1A5608A1-3B32-9B7C-24DA-D2C4B36D069F}"/>
              </a:ext>
            </a:extLst>
          </p:cNvPr>
          <p:cNvPicPr>
            <a:picLocks noChangeAspect="1"/>
          </p:cNvPicPr>
          <p:nvPr/>
        </p:nvPicPr>
        <p:blipFill>
          <a:blip r:embed="rId4"/>
          <a:stretch>
            <a:fillRect/>
          </a:stretch>
        </p:blipFill>
        <p:spPr>
          <a:xfrm>
            <a:off x="93513" y="7577176"/>
            <a:ext cx="1720560" cy="543697"/>
          </a:xfrm>
          <a:prstGeom prst="rect">
            <a:avLst/>
          </a:prstGeom>
        </p:spPr>
      </p:pic>
    </p:spTree>
    <p:extLst>
      <p:ext uri="{BB962C8B-B14F-4D97-AF65-F5344CB8AC3E}">
        <p14:creationId xmlns:p14="http://schemas.microsoft.com/office/powerpoint/2010/main" val="39815768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group of yellow taxi cabs in a city street&#10;&#10;Description automatically generated">
            <a:extLst>
              <a:ext uri="{FF2B5EF4-FFF2-40B4-BE49-F238E27FC236}">
                <a16:creationId xmlns:a16="http://schemas.microsoft.com/office/drawing/2014/main" id="{BB5506C0-F350-D4FB-1F72-2DD295C83771}"/>
              </a:ext>
            </a:extLst>
          </p:cNvPr>
          <p:cNvPicPr>
            <a:picLocks noChangeAspect="1"/>
          </p:cNvPicPr>
          <p:nvPr/>
        </p:nvPicPr>
        <p:blipFill>
          <a:blip r:embed="rId2"/>
          <a:stretch>
            <a:fillRect/>
          </a:stretch>
        </p:blipFill>
        <p:spPr>
          <a:xfrm>
            <a:off x="-22835" y="-113694"/>
            <a:ext cx="14674019" cy="9741411"/>
          </a:xfrm>
          <a:prstGeom prst="rect">
            <a:avLst/>
          </a:prstGeom>
        </p:spPr>
      </p:pic>
      <p:sp>
        <p:nvSpPr>
          <p:cNvPr id="10" name="Freeform: Shape 9">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6078" y="386079"/>
            <a:ext cx="13856194" cy="7457441"/>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92064" y="4003040"/>
            <a:ext cx="3950208" cy="384048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graph of a taxi trip&#10;&#10;Description automatically generated">
            <a:extLst>
              <a:ext uri="{FF2B5EF4-FFF2-40B4-BE49-F238E27FC236}">
                <a16:creationId xmlns:a16="http://schemas.microsoft.com/office/drawing/2014/main" id="{BE886D81-D9A8-1E6E-66CC-C8B59430994C}"/>
              </a:ext>
            </a:extLst>
          </p:cNvPr>
          <p:cNvPicPr>
            <a:picLocks noChangeAspect="1"/>
          </p:cNvPicPr>
          <p:nvPr/>
        </p:nvPicPr>
        <p:blipFill>
          <a:blip r:embed="rId3"/>
          <a:stretch>
            <a:fillRect/>
          </a:stretch>
        </p:blipFill>
        <p:spPr>
          <a:xfrm>
            <a:off x="793518" y="769042"/>
            <a:ext cx="9747019" cy="6705396"/>
          </a:xfrm>
          <a:prstGeom prst="rect">
            <a:avLst/>
          </a:prstGeom>
        </p:spPr>
      </p:pic>
      <p:sp>
        <p:nvSpPr>
          <p:cNvPr id="4" name="TextBox 3">
            <a:extLst>
              <a:ext uri="{FF2B5EF4-FFF2-40B4-BE49-F238E27FC236}">
                <a16:creationId xmlns:a16="http://schemas.microsoft.com/office/drawing/2014/main" id="{9F7D8380-4667-512B-CF58-2B00972B4D39}"/>
              </a:ext>
            </a:extLst>
          </p:cNvPr>
          <p:cNvSpPr txBox="1"/>
          <p:nvPr/>
        </p:nvSpPr>
        <p:spPr>
          <a:xfrm>
            <a:off x="11775989" y="6734432"/>
            <a:ext cx="2360141" cy="707886"/>
          </a:xfrm>
          <a:prstGeom prst="rect">
            <a:avLst/>
          </a:prstGeom>
          <a:noFill/>
        </p:spPr>
        <p:txBody>
          <a:bodyPr wrap="square" rtlCol="0">
            <a:spAutoFit/>
          </a:bodyPr>
          <a:lstStyle/>
          <a:p>
            <a:r>
              <a:rPr lang="en-US" sz="4000" dirty="0">
                <a:solidFill>
                  <a:schemeClr val="bg1"/>
                </a:solidFill>
                <a:latin typeface="Trebuchet MS" panose="020B0703020202090204" pitchFamily="34" charset="0"/>
              </a:rPr>
              <a:t>Visual -B </a:t>
            </a:r>
          </a:p>
        </p:txBody>
      </p:sp>
      <p:pic>
        <p:nvPicPr>
          <p:cNvPr id="5" name="Picture 4" descr="A black and red logo&#10;&#10;Description automatically generated">
            <a:extLst>
              <a:ext uri="{FF2B5EF4-FFF2-40B4-BE49-F238E27FC236}">
                <a16:creationId xmlns:a16="http://schemas.microsoft.com/office/drawing/2014/main" id="{410D1192-263B-AA86-ECBD-63576323B0EA}"/>
              </a:ext>
            </a:extLst>
          </p:cNvPr>
          <p:cNvPicPr>
            <a:picLocks noChangeAspect="1"/>
          </p:cNvPicPr>
          <p:nvPr/>
        </p:nvPicPr>
        <p:blipFill>
          <a:blip r:embed="rId4"/>
          <a:stretch>
            <a:fillRect/>
          </a:stretch>
        </p:blipFill>
        <p:spPr>
          <a:xfrm>
            <a:off x="93513" y="7577176"/>
            <a:ext cx="1720560" cy="543697"/>
          </a:xfrm>
          <a:prstGeom prst="rect">
            <a:avLst/>
          </a:prstGeom>
        </p:spPr>
      </p:pic>
    </p:spTree>
    <p:extLst>
      <p:ext uri="{BB962C8B-B14F-4D97-AF65-F5344CB8AC3E}">
        <p14:creationId xmlns:p14="http://schemas.microsoft.com/office/powerpoint/2010/main" val="4500076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yellow taxi cabs in a busy city street&#10;&#10;Description automatically generated">
            <a:extLst>
              <a:ext uri="{FF2B5EF4-FFF2-40B4-BE49-F238E27FC236}">
                <a16:creationId xmlns:a16="http://schemas.microsoft.com/office/drawing/2014/main" id="{C26B0793-D205-D02A-D6DD-EEC1D8D3A2B5}"/>
              </a:ext>
            </a:extLst>
          </p:cNvPr>
          <p:cNvPicPr>
            <a:picLocks noChangeAspect="1"/>
          </p:cNvPicPr>
          <p:nvPr/>
        </p:nvPicPr>
        <p:blipFill>
          <a:blip r:embed="rId2">
            <a:alphaModFix amt="50000"/>
            <a:extLst>
              <a:ext uri="{BEBA8EAE-BF5A-486C-A8C5-ECC9F3942E4B}">
                <a14:imgProps xmlns:a14="http://schemas.microsoft.com/office/drawing/2010/main">
                  <a14:imgLayer r:embed="rId3">
                    <a14:imgEffect>
                      <a14:artisticCrisscrossEtching/>
                    </a14:imgEffect>
                  </a14:imgLayer>
                </a14:imgProps>
              </a:ext>
            </a:extLst>
          </a:blip>
          <a:stretch>
            <a:fillRect/>
          </a:stretch>
        </p:blipFill>
        <p:spPr>
          <a:xfrm>
            <a:off x="-74140" y="0"/>
            <a:ext cx="14704540" cy="7352270"/>
          </a:xfrm>
          <a:prstGeom prst="rect">
            <a:avLst/>
          </a:prstGeom>
        </p:spPr>
      </p:pic>
      <p:pic>
        <p:nvPicPr>
          <p:cNvPr id="2" name="Picture 1" descr="A black and red logo&#10;&#10;Description automatically generated">
            <a:extLst>
              <a:ext uri="{FF2B5EF4-FFF2-40B4-BE49-F238E27FC236}">
                <a16:creationId xmlns:a16="http://schemas.microsoft.com/office/drawing/2014/main" id="{57721995-9849-B0C3-627B-3A5C2BACE57D}"/>
              </a:ext>
            </a:extLst>
          </p:cNvPr>
          <p:cNvPicPr>
            <a:picLocks noChangeAspect="1"/>
          </p:cNvPicPr>
          <p:nvPr/>
        </p:nvPicPr>
        <p:blipFill>
          <a:blip r:embed="rId4"/>
          <a:stretch>
            <a:fillRect/>
          </a:stretch>
        </p:blipFill>
        <p:spPr>
          <a:xfrm>
            <a:off x="93513" y="7577176"/>
            <a:ext cx="1720560" cy="543697"/>
          </a:xfrm>
          <a:prstGeom prst="rect">
            <a:avLst/>
          </a:prstGeom>
        </p:spPr>
      </p:pic>
      <p:sp>
        <p:nvSpPr>
          <p:cNvPr id="3" name="TextBox 2">
            <a:extLst>
              <a:ext uri="{FF2B5EF4-FFF2-40B4-BE49-F238E27FC236}">
                <a16:creationId xmlns:a16="http://schemas.microsoft.com/office/drawing/2014/main" id="{CCED2C4B-0DC9-D4A3-F824-7930B805C5C4}"/>
              </a:ext>
            </a:extLst>
          </p:cNvPr>
          <p:cNvSpPr txBox="1"/>
          <p:nvPr/>
        </p:nvSpPr>
        <p:spPr>
          <a:xfrm>
            <a:off x="342720" y="312738"/>
            <a:ext cx="7058977" cy="769441"/>
          </a:xfrm>
          <a:prstGeom prst="rect">
            <a:avLst/>
          </a:prstGeom>
          <a:solidFill>
            <a:schemeClr val="bg1">
              <a:lumMod val="75000"/>
              <a:alpha val="69021"/>
            </a:schemeClr>
          </a:solidFill>
        </p:spPr>
        <p:txBody>
          <a:bodyPr wrap="square" rtlCol="0">
            <a:spAutoFit/>
          </a:bodyPr>
          <a:lstStyle/>
          <a:p>
            <a:r>
              <a:rPr lang="en-US" sz="4400" dirty="0">
                <a:latin typeface="Trebuchet MS" panose="020B0703020202090204" pitchFamily="34" charset="0"/>
              </a:rPr>
              <a:t>Insights and Learnings</a:t>
            </a:r>
          </a:p>
        </p:txBody>
      </p:sp>
      <p:sp>
        <p:nvSpPr>
          <p:cNvPr id="6" name="TextBox 5">
            <a:extLst>
              <a:ext uri="{FF2B5EF4-FFF2-40B4-BE49-F238E27FC236}">
                <a16:creationId xmlns:a16="http://schemas.microsoft.com/office/drawing/2014/main" id="{37111628-0F4A-BD41-08AF-F8FD4592807F}"/>
              </a:ext>
            </a:extLst>
          </p:cNvPr>
          <p:cNvSpPr txBox="1"/>
          <p:nvPr/>
        </p:nvSpPr>
        <p:spPr>
          <a:xfrm>
            <a:off x="482138" y="1562793"/>
            <a:ext cx="13480997" cy="3816429"/>
          </a:xfrm>
          <a:prstGeom prst="rect">
            <a:avLst/>
          </a:prstGeom>
          <a:solidFill>
            <a:schemeClr val="bg1">
              <a:lumMod val="75000"/>
              <a:alpha val="74821"/>
            </a:schemeClr>
          </a:solidFill>
        </p:spPr>
        <p:txBody>
          <a:bodyPr wrap="square" rtlCol="0">
            <a:spAutoFit/>
          </a:bodyPr>
          <a:lstStyle/>
          <a:p>
            <a:pPr rtl="0"/>
            <a:r>
              <a:rPr lang="en-US" sz="2800" dirty="0">
                <a:latin typeface="Trebuchet MS" panose="020B0703020202090204" pitchFamily="34" charset="0"/>
              </a:rPr>
              <a:t>With the visual data that I have created and analyzed, The analysis of NYC taxi data reveals several meaningful insights about the patterns and preferences of taxi rides across different boroughs. The NYC Yellow taxi data analysis provides valuable insights into the dynamics of taxi usage across boroughs, shedding light on preferences, temporal trends, and external factors influencing travel patterns. Understanding these trends can inform transportation service providers, policymakers, and commuters alike in optimizing taxi services and planning for various contingencies.</a:t>
            </a:r>
          </a:p>
          <a:p>
            <a:endParaRPr lang="en-US" dirty="0"/>
          </a:p>
        </p:txBody>
      </p:sp>
    </p:spTree>
    <p:extLst>
      <p:ext uri="{BB962C8B-B14F-4D97-AF65-F5344CB8AC3E}">
        <p14:creationId xmlns:p14="http://schemas.microsoft.com/office/powerpoint/2010/main" val="124623665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896817"/>
            <a:ext cx="14630400" cy="3332781"/>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5D5E70C-D7E9-ACA8-770A-8EA5B5BE2B8D}"/>
              </a:ext>
            </a:extLst>
          </p:cNvPr>
          <p:cNvSpPr txBox="1"/>
          <p:nvPr/>
        </p:nvSpPr>
        <p:spPr>
          <a:xfrm>
            <a:off x="1370146" y="6789090"/>
            <a:ext cx="11618258" cy="887856"/>
          </a:xfrm>
          <a:prstGeom prst="rect">
            <a:avLst/>
          </a:prstGeom>
        </p:spPr>
        <p:txBody>
          <a:bodyPr vert="horz" lIns="91440" tIns="45720" rIns="91440" bIns="45720" rtlCol="0" anchor="b">
            <a:normAutofit lnSpcReduction="10000"/>
          </a:bodyPr>
          <a:lstStyle/>
          <a:p>
            <a:pPr algn="ctr">
              <a:lnSpc>
                <a:spcPct val="90000"/>
              </a:lnSpc>
              <a:spcBef>
                <a:spcPct val="0"/>
              </a:spcBef>
              <a:spcAft>
                <a:spcPts val="600"/>
              </a:spcAft>
            </a:pPr>
            <a:r>
              <a:rPr lang="en-US" sz="6000" dirty="0">
                <a:solidFill>
                  <a:schemeClr val="tx1">
                    <a:lumMod val="85000"/>
                    <a:lumOff val="15000"/>
                  </a:schemeClr>
                </a:solidFill>
                <a:latin typeface="Trebuchet MS" panose="020B0703020202090204" pitchFamily="34" charset="0"/>
                <a:ea typeface="+mj-ea"/>
                <a:cs typeface="+mj-cs"/>
              </a:rPr>
              <a:t>Thank you</a:t>
            </a:r>
          </a:p>
        </p:txBody>
      </p:sp>
      <p:pic>
        <p:nvPicPr>
          <p:cNvPr id="4" name="Picture 3" descr="A city skyline at night&#10;&#10;Description automatically generated">
            <a:extLst>
              <a:ext uri="{FF2B5EF4-FFF2-40B4-BE49-F238E27FC236}">
                <a16:creationId xmlns:a16="http://schemas.microsoft.com/office/drawing/2014/main" id="{ADA99A79-0903-58C3-F6F7-6D4A4FA51D1D}"/>
              </a:ext>
            </a:extLst>
          </p:cNvPr>
          <p:cNvPicPr>
            <a:picLocks noChangeAspect="1"/>
          </p:cNvPicPr>
          <p:nvPr/>
        </p:nvPicPr>
        <p:blipFill rotWithShape="1">
          <a:blip r:embed="rId2"/>
          <a:srcRect r="3172" b="-1"/>
          <a:stretch/>
        </p:blipFill>
        <p:spPr>
          <a:xfrm>
            <a:off x="20" y="10"/>
            <a:ext cx="14630378" cy="7063829"/>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p:spPr>
      </p:pic>
      <p:pic>
        <p:nvPicPr>
          <p:cNvPr id="2" name="Picture 1" descr="A black and red logo&#10;&#10;Description automatically generated">
            <a:extLst>
              <a:ext uri="{FF2B5EF4-FFF2-40B4-BE49-F238E27FC236}">
                <a16:creationId xmlns:a16="http://schemas.microsoft.com/office/drawing/2014/main" id="{37DA73A0-E046-A1D5-73E0-E76F466EDD45}"/>
              </a:ext>
            </a:extLst>
          </p:cNvPr>
          <p:cNvPicPr>
            <a:picLocks noChangeAspect="1"/>
          </p:cNvPicPr>
          <p:nvPr/>
        </p:nvPicPr>
        <p:blipFill>
          <a:blip r:embed="rId3"/>
          <a:stretch>
            <a:fillRect/>
          </a:stretch>
        </p:blipFill>
        <p:spPr>
          <a:xfrm>
            <a:off x="93513" y="7577176"/>
            <a:ext cx="1720560" cy="543697"/>
          </a:xfrm>
          <a:prstGeom prst="rect">
            <a:avLst/>
          </a:prstGeom>
        </p:spPr>
      </p:pic>
    </p:spTree>
    <p:extLst>
      <p:ext uri="{BB962C8B-B14F-4D97-AF65-F5344CB8AC3E}">
        <p14:creationId xmlns:p14="http://schemas.microsoft.com/office/powerpoint/2010/main" val="1509918296"/>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1"/>
          <p:cNvSpPr/>
          <p:nvPr/>
        </p:nvSpPr>
        <p:spPr>
          <a:xfrm>
            <a:off x="206445" y="4452735"/>
            <a:ext cx="3949065" cy="946989"/>
          </a:xfrm>
          <a:prstGeom prst="rect">
            <a:avLst/>
          </a:prstGeom>
        </p:spPr>
        <p:txBody>
          <a:bodyPr vert="horz" lIns="91440" tIns="45720" rIns="91440" bIns="45720" rtlCol="0" anchor="ctr">
            <a:normAutofit/>
          </a:bodyPr>
          <a:lstStyle/>
          <a:p>
            <a:pPr marL="0" indent="0">
              <a:lnSpc>
                <a:spcPct val="90000"/>
              </a:lnSpc>
              <a:spcBef>
                <a:spcPct val="0"/>
              </a:spcBef>
              <a:spcAft>
                <a:spcPts val="600"/>
              </a:spcAft>
            </a:pPr>
            <a:r>
              <a:rPr lang="en-US" sz="4300" dirty="0">
                <a:latin typeface="Trebuchet MS" panose="020B0703020202090204" pitchFamily="34" charset="0"/>
                <a:ea typeface="+mj-ea"/>
                <a:cs typeface="+mj-cs"/>
              </a:rPr>
              <a:t>Introduction</a:t>
            </a:r>
          </a:p>
        </p:txBody>
      </p:sp>
      <p:pic>
        <p:nvPicPr>
          <p:cNvPr id="8" name="Picture 7" descr="A group of yellow taxi cabs in a city street&#10;&#10;Description automatically generated">
            <a:extLst>
              <a:ext uri="{FF2B5EF4-FFF2-40B4-BE49-F238E27FC236}">
                <a16:creationId xmlns:a16="http://schemas.microsoft.com/office/drawing/2014/main" id="{9A5E37B1-575D-99E0-1019-C8648AD6DC9D}"/>
              </a:ext>
            </a:extLst>
          </p:cNvPr>
          <p:cNvPicPr>
            <a:picLocks noChangeAspect="1"/>
          </p:cNvPicPr>
          <p:nvPr/>
        </p:nvPicPr>
        <p:blipFill rotWithShape="1">
          <a:blip r:embed="rId3"/>
          <a:srcRect t="35681" b="18552"/>
          <a:stretch/>
        </p:blipFill>
        <p:spPr>
          <a:xfrm>
            <a:off x="20" y="10"/>
            <a:ext cx="14630380" cy="445272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5" name="Text 2"/>
          <p:cNvSpPr/>
          <p:nvPr/>
        </p:nvSpPr>
        <p:spPr>
          <a:xfrm>
            <a:off x="3435178" y="4695568"/>
            <a:ext cx="10988777" cy="3425305"/>
          </a:xfrm>
          <a:prstGeom prst="rect">
            <a:avLst/>
          </a:prstGeom>
        </p:spPr>
        <p:txBody>
          <a:bodyPr vert="horz" lIns="91440" tIns="45720" rIns="91440" bIns="45720" rtlCol="0" anchor="ctr">
            <a:normAutofit/>
          </a:bodyPr>
          <a:lstStyle/>
          <a:p>
            <a:pPr algn="just">
              <a:lnSpc>
                <a:spcPct val="90000"/>
              </a:lnSpc>
              <a:spcAft>
                <a:spcPts val="600"/>
              </a:spcAft>
            </a:pPr>
            <a:r>
              <a:rPr lang="en-US" sz="2200" dirty="0">
                <a:latin typeface="Trebuchet MS" panose="020B0703020202090204" pitchFamily="34" charset="0"/>
              </a:rPr>
              <a:t>The aim of this project is to gain insights into the activities of NYC Yellow taxis (Medallion taxis), including identifying popular areas, peak times and days of high activity, estimating average trip costs, and determining which areas tend to have higher tipping rates. Further understanding and comparing our data to current trends. This information could prove valuable for taxi drivers seeking to optimize their earnings by knowing where and when to focus their efforts, as well as for passengers aiming to navigate around traffic congestion. </a:t>
            </a:r>
          </a:p>
        </p:txBody>
      </p:sp>
      <p:pic>
        <p:nvPicPr>
          <p:cNvPr id="3" name="Picture 2" descr="A black and red logo&#10;&#10;Description automatically generated">
            <a:extLst>
              <a:ext uri="{FF2B5EF4-FFF2-40B4-BE49-F238E27FC236}">
                <a16:creationId xmlns:a16="http://schemas.microsoft.com/office/drawing/2014/main" id="{84D09BBD-247B-8AE3-977A-AA3AF80D4E70}"/>
              </a:ext>
            </a:extLst>
          </p:cNvPr>
          <p:cNvPicPr>
            <a:picLocks noChangeAspect="1"/>
          </p:cNvPicPr>
          <p:nvPr/>
        </p:nvPicPr>
        <p:blipFill>
          <a:blip r:embed="rId4"/>
          <a:stretch>
            <a:fillRect/>
          </a:stretch>
        </p:blipFill>
        <p:spPr>
          <a:xfrm>
            <a:off x="93513" y="7577176"/>
            <a:ext cx="1720560" cy="543697"/>
          </a:xfrm>
          <a:prstGeom prst="rect">
            <a:avLst/>
          </a:prstGeom>
        </p:spPr>
      </p:pic>
      <p:pic>
        <p:nvPicPr>
          <p:cNvPr id="6" name="Graphic 5">
            <a:extLst>
              <a:ext uri="{FF2B5EF4-FFF2-40B4-BE49-F238E27FC236}">
                <a16:creationId xmlns:a16="http://schemas.microsoft.com/office/drawing/2014/main" id="{A9ECCB00-A180-2055-9AA0-1D4408A431A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927" y="5518990"/>
            <a:ext cx="3810000" cy="160020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 1"/>
          <p:cNvSpPr/>
          <p:nvPr/>
        </p:nvSpPr>
        <p:spPr>
          <a:xfrm>
            <a:off x="7517735" y="129634"/>
            <a:ext cx="3964554" cy="601301"/>
          </a:xfrm>
          <a:prstGeom prst="rect">
            <a:avLst/>
          </a:prstGeom>
        </p:spPr>
        <p:txBody>
          <a:bodyPr vert="horz" lIns="91440" tIns="45720" rIns="91440" bIns="45720" rtlCol="0" anchor="b">
            <a:normAutofit lnSpcReduction="10000"/>
          </a:bodyPr>
          <a:lstStyle/>
          <a:p>
            <a:pPr marL="0" indent="0">
              <a:lnSpc>
                <a:spcPct val="90000"/>
              </a:lnSpc>
              <a:spcBef>
                <a:spcPct val="0"/>
              </a:spcBef>
              <a:spcAft>
                <a:spcPts val="600"/>
              </a:spcAft>
            </a:pPr>
            <a:r>
              <a:rPr lang="en-US" sz="3800" dirty="0">
                <a:latin typeface="Trebuchet MS" panose="020B0703020202090204" pitchFamily="34" charset="0"/>
                <a:ea typeface="+mj-ea"/>
                <a:cs typeface="+mj-cs"/>
              </a:rPr>
              <a:t>About the Data</a:t>
            </a:r>
          </a:p>
        </p:txBody>
      </p:sp>
      <p:pic>
        <p:nvPicPr>
          <p:cNvPr id="8" name="Picture 7" descr="A group of yellow taxi cabs in a busy street&#10;&#10;Description automatically generated">
            <a:extLst>
              <a:ext uri="{FF2B5EF4-FFF2-40B4-BE49-F238E27FC236}">
                <a16:creationId xmlns:a16="http://schemas.microsoft.com/office/drawing/2014/main" id="{ED223F8F-6EB3-A16C-1DC4-4F981918C43E}"/>
              </a:ext>
            </a:extLst>
          </p:cNvPr>
          <p:cNvPicPr>
            <a:picLocks noChangeAspect="1"/>
          </p:cNvPicPr>
          <p:nvPr/>
        </p:nvPicPr>
        <p:blipFill rotWithShape="1">
          <a:blip r:embed="rId3"/>
          <a:srcRect l="28825" r="23842" b="1"/>
          <a:stretch/>
        </p:blipFill>
        <p:spPr>
          <a:xfrm>
            <a:off x="148034" y="10"/>
            <a:ext cx="7315180" cy="8229590"/>
          </a:xfrm>
          <a:prstGeom prst="rect">
            <a:avLst/>
          </a:prstGeom>
        </p:spPr>
      </p:pic>
      <p:grpSp>
        <p:nvGrpSpPr>
          <p:cNvPr id="20" name="Group 19">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48034" cy="8229600"/>
            <a:chOff x="12068638" y="0"/>
            <a:chExt cx="123362" cy="6858000"/>
          </a:xfrm>
        </p:grpSpPr>
        <p:sp>
          <p:nvSpPr>
            <p:cNvPr id="21" name="Rectangle 20">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 2"/>
          <p:cNvSpPr/>
          <p:nvPr/>
        </p:nvSpPr>
        <p:spPr>
          <a:xfrm>
            <a:off x="7647709" y="947651"/>
            <a:ext cx="6600306" cy="7065818"/>
          </a:xfrm>
          <a:prstGeom prst="rect">
            <a:avLst/>
          </a:prstGeom>
        </p:spPr>
        <p:txBody>
          <a:bodyPr vert="horz" lIns="91440" tIns="45720" rIns="91440" bIns="45720" rtlCol="0" anchor="t">
            <a:normAutofit/>
          </a:bodyPr>
          <a:lstStyle/>
          <a:p>
            <a:pPr marL="0" indent="-228600">
              <a:lnSpc>
                <a:spcPct val="90000"/>
              </a:lnSpc>
              <a:spcAft>
                <a:spcPts val="600"/>
              </a:spcAft>
              <a:buFont typeface="Arial" panose="020B0604020202020204" pitchFamily="34" charset="0"/>
              <a:buChar char="•"/>
            </a:pPr>
            <a:r>
              <a:rPr lang="en-US" sz="2800" dirty="0">
                <a:latin typeface="Trebuchet MS" panose="020B0703020202090204" pitchFamily="34" charset="0"/>
              </a:rPr>
              <a:t>This dataset delves into the dynamic realm of NYC yellow taxi operations, utilizing a comprehensive dataset sourced from ”NYC Taxi and Limousine Comission”. </a:t>
            </a:r>
          </a:p>
          <a:p>
            <a:pPr marL="0" indent="-228600">
              <a:lnSpc>
                <a:spcPct val="90000"/>
              </a:lnSpc>
              <a:spcAft>
                <a:spcPts val="600"/>
              </a:spcAft>
              <a:buFont typeface="Arial" panose="020B0604020202020204" pitchFamily="34" charset="0"/>
              <a:buChar char="•"/>
            </a:pPr>
            <a:endParaRPr lang="en-US" sz="2800" dirty="0">
              <a:latin typeface="Trebuchet MS" panose="020B0703020202090204" pitchFamily="34" charset="0"/>
            </a:endParaRPr>
          </a:p>
          <a:p>
            <a:pPr marL="0" indent="-228600">
              <a:lnSpc>
                <a:spcPct val="90000"/>
              </a:lnSpc>
              <a:spcAft>
                <a:spcPts val="600"/>
              </a:spcAft>
              <a:buFont typeface="Arial" panose="020B0604020202020204" pitchFamily="34" charset="0"/>
              <a:buChar char="•"/>
            </a:pPr>
            <a:r>
              <a:rPr lang="en-US" sz="2800" dirty="0">
                <a:latin typeface="Trebuchet MS" panose="020B0703020202090204" pitchFamily="34" charset="0"/>
              </a:rPr>
              <a:t>To ensure precision and relevance, I cleaned the dataset and organized it into distinct tables tailored to my analytical needs, thus paving the way for compelling visuals in Tableau.</a:t>
            </a:r>
          </a:p>
          <a:p>
            <a:pPr marL="0" indent="-228600">
              <a:lnSpc>
                <a:spcPct val="90000"/>
              </a:lnSpc>
              <a:spcAft>
                <a:spcPts val="600"/>
              </a:spcAft>
              <a:buFont typeface="Arial" panose="020B0604020202020204" pitchFamily="34" charset="0"/>
              <a:buChar char="•"/>
            </a:pPr>
            <a:endParaRPr lang="en-US" sz="2800" dirty="0">
              <a:latin typeface="Trebuchet MS" panose="020B0703020202090204" pitchFamily="34" charset="0"/>
            </a:endParaRPr>
          </a:p>
          <a:p>
            <a:pPr marL="0" indent="-228600">
              <a:lnSpc>
                <a:spcPct val="90000"/>
              </a:lnSpc>
              <a:spcAft>
                <a:spcPts val="600"/>
              </a:spcAft>
              <a:buFont typeface="Arial" panose="020B0604020202020204" pitchFamily="34" charset="0"/>
              <a:buChar char="•"/>
            </a:pPr>
            <a:r>
              <a:rPr lang="en-US" sz="2800" dirty="0">
                <a:latin typeface="Trebuchet MS" panose="020B0703020202090204" pitchFamily="34" charset="0"/>
              </a:rPr>
              <a:t>In addition to the raw dataset, I have enriched the analysis by incorporating supplementary data from online sources, thereby enhancing the depth and breadth of insights derived. </a:t>
            </a:r>
          </a:p>
        </p:txBody>
      </p:sp>
      <p:pic>
        <p:nvPicPr>
          <p:cNvPr id="2" name="Picture 1" descr="A black and red logo&#10;&#10;Description automatically generated">
            <a:extLst>
              <a:ext uri="{FF2B5EF4-FFF2-40B4-BE49-F238E27FC236}">
                <a16:creationId xmlns:a16="http://schemas.microsoft.com/office/drawing/2014/main" id="{373BFDC9-36D9-4C5B-62C3-F60A8A2C4FCD}"/>
              </a:ext>
            </a:extLst>
          </p:cNvPr>
          <p:cNvPicPr>
            <a:picLocks noChangeAspect="1"/>
          </p:cNvPicPr>
          <p:nvPr/>
        </p:nvPicPr>
        <p:blipFill>
          <a:blip r:embed="rId4"/>
          <a:stretch>
            <a:fillRect/>
          </a:stretch>
        </p:blipFill>
        <p:spPr>
          <a:xfrm>
            <a:off x="93513" y="7577176"/>
            <a:ext cx="1720560" cy="543697"/>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 1">
            <a:extLst>
              <a:ext uri="{FF2B5EF4-FFF2-40B4-BE49-F238E27FC236}">
                <a16:creationId xmlns:a16="http://schemas.microsoft.com/office/drawing/2014/main" id="{8038EF38-9156-8A4C-B7D9-7D0533ED9BE6}"/>
              </a:ext>
            </a:extLst>
          </p:cNvPr>
          <p:cNvSpPr/>
          <p:nvPr/>
        </p:nvSpPr>
        <p:spPr>
          <a:xfrm>
            <a:off x="6166076" y="99867"/>
            <a:ext cx="7117489" cy="919530"/>
          </a:xfrm>
          <a:prstGeom prst="rect">
            <a:avLst/>
          </a:prstGeom>
        </p:spPr>
        <p:txBody>
          <a:bodyPr vert="horz" lIns="91440" tIns="45720" rIns="91440" bIns="45720" rtlCol="0" anchor="b">
            <a:normAutofit/>
          </a:bodyPr>
          <a:lstStyle/>
          <a:p>
            <a:pPr marL="0" indent="0">
              <a:lnSpc>
                <a:spcPct val="90000"/>
              </a:lnSpc>
              <a:spcBef>
                <a:spcPct val="0"/>
              </a:spcBef>
              <a:spcAft>
                <a:spcPts val="600"/>
              </a:spcAft>
            </a:pPr>
            <a:r>
              <a:rPr lang="en-US" sz="4400" dirty="0">
                <a:latin typeface="Trebuchet MS" panose="020B0703020202090204" pitchFamily="34" charset="0"/>
                <a:ea typeface="+mj-ea"/>
                <a:cs typeface="+mj-cs"/>
              </a:rPr>
              <a:t>Visualizing Yellow Taxi Trips </a:t>
            </a:r>
          </a:p>
        </p:txBody>
      </p:sp>
      <p:sp>
        <p:nvSpPr>
          <p:cNvPr id="12" name="Oval 11">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558" y="664982"/>
            <a:ext cx="6890626" cy="6890627"/>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F563101-27B5-BDCE-E0F0-26566E2B2149}"/>
              </a:ext>
            </a:extLst>
          </p:cNvPr>
          <p:cNvPicPr>
            <a:picLocks noChangeAspect="1"/>
          </p:cNvPicPr>
          <p:nvPr/>
        </p:nvPicPr>
        <p:blipFill rotWithShape="1">
          <a:blip r:embed="rId2"/>
          <a:srcRect l="27003" r="30747"/>
          <a:stretch/>
        </p:blipFill>
        <p:spPr>
          <a:xfrm>
            <a:off x="-21307" y="719345"/>
            <a:ext cx="6890627" cy="6890627"/>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14"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5947" y="844414"/>
            <a:ext cx="205818" cy="205818"/>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16"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7303" y="1875235"/>
            <a:ext cx="189054" cy="189054"/>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3" name="TextBox 2">
            <a:extLst>
              <a:ext uri="{FF2B5EF4-FFF2-40B4-BE49-F238E27FC236}">
                <a16:creationId xmlns:a16="http://schemas.microsoft.com/office/drawing/2014/main" id="{1C9363D9-DACA-BE86-6E0A-05A84880C3AB}"/>
              </a:ext>
            </a:extLst>
          </p:cNvPr>
          <p:cNvSpPr txBox="1"/>
          <p:nvPr/>
        </p:nvSpPr>
        <p:spPr>
          <a:xfrm>
            <a:off x="7352218" y="1050232"/>
            <a:ext cx="6671681" cy="6759238"/>
          </a:xfrm>
          <a:prstGeom prst="rect">
            <a:avLst/>
          </a:prstGeom>
        </p:spPr>
        <p:txBody>
          <a:bodyPr vert="horz" lIns="91440" tIns="45720" rIns="91440" bIns="45720" rtlCol="0" anchor="t">
            <a:normAutofit fontScale="92500" lnSpcReduction="10000"/>
          </a:bodyPr>
          <a:lstStyle/>
          <a:p>
            <a:pPr indent="-228600">
              <a:lnSpc>
                <a:spcPct val="90000"/>
              </a:lnSpc>
              <a:spcAft>
                <a:spcPts val="600"/>
              </a:spcAft>
              <a:buFont typeface="Arial" panose="020B0604020202020204" pitchFamily="34" charset="0"/>
              <a:buChar char="•"/>
            </a:pPr>
            <a:r>
              <a:rPr lang="en-US" dirty="0">
                <a:solidFill>
                  <a:schemeClr val="tx1">
                    <a:alpha val="80000"/>
                  </a:schemeClr>
                </a:solidFill>
                <a:latin typeface="Trebuchet MS" panose="020B0703020202090204" pitchFamily="34" charset="0"/>
              </a:rPr>
              <a:t>Median Price:</a:t>
            </a:r>
          </a:p>
          <a:p>
            <a:pPr>
              <a:lnSpc>
                <a:spcPct val="90000"/>
              </a:lnSpc>
              <a:spcAft>
                <a:spcPts val="600"/>
              </a:spcAft>
            </a:pPr>
            <a:r>
              <a:rPr lang="en-US" dirty="0">
                <a:solidFill>
                  <a:schemeClr val="tx1">
                    <a:alpha val="80000"/>
                  </a:schemeClr>
                </a:solidFill>
                <a:latin typeface="Trebuchet MS" panose="020B0703020202090204" pitchFamily="34" charset="0"/>
              </a:rPr>
              <a:t>Explore the average fares for taxi trips in boroughs which is sum of median price. With navigation that shows Trip distance Median.</a:t>
            </a:r>
          </a:p>
          <a:p>
            <a:pPr indent="-228600">
              <a:lnSpc>
                <a:spcPct val="90000"/>
              </a:lnSpc>
              <a:spcAft>
                <a:spcPts val="600"/>
              </a:spcAft>
              <a:buFont typeface="Arial" panose="020B0604020202020204" pitchFamily="34" charset="0"/>
              <a:buChar char="•"/>
            </a:pPr>
            <a:r>
              <a:rPr lang="en-US" dirty="0">
                <a:solidFill>
                  <a:schemeClr val="tx1">
                    <a:alpha val="80000"/>
                  </a:schemeClr>
                </a:solidFill>
                <a:latin typeface="Trebuchet MS" panose="020B0703020202090204" pitchFamily="34" charset="0"/>
              </a:rPr>
              <a:t>Trip Duration in the Boroughs:</a:t>
            </a:r>
          </a:p>
          <a:p>
            <a:pPr>
              <a:lnSpc>
                <a:spcPct val="90000"/>
              </a:lnSpc>
              <a:spcAft>
                <a:spcPts val="600"/>
              </a:spcAft>
            </a:pPr>
            <a:r>
              <a:rPr lang="en-US" dirty="0">
                <a:solidFill>
                  <a:schemeClr val="tx1">
                    <a:alpha val="80000"/>
                  </a:schemeClr>
                </a:solidFill>
                <a:latin typeface="Trebuchet MS" panose="020B0703020202090204" pitchFamily="34" charset="0"/>
              </a:rPr>
              <a:t>Analyze how trip durations vary across the different boroughs of New York City.</a:t>
            </a:r>
          </a:p>
          <a:p>
            <a:pPr indent="-228600">
              <a:lnSpc>
                <a:spcPct val="90000"/>
              </a:lnSpc>
              <a:spcAft>
                <a:spcPts val="600"/>
              </a:spcAft>
              <a:buFont typeface="Arial" panose="020B0604020202020204" pitchFamily="34" charset="0"/>
              <a:buChar char="•"/>
            </a:pPr>
            <a:r>
              <a:rPr lang="en-US" dirty="0">
                <a:solidFill>
                  <a:schemeClr val="tx1">
                    <a:alpha val="80000"/>
                  </a:schemeClr>
                </a:solidFill>
                <a:latin typeface="Trebuchet MS" panose="020B0703020202090204" pitchFamily="34" charset="0"/>
              </a:rPr>
              <a:t>Tip Rates Table:</a:t>
            </a:r>
          </a:p>
          <a:p>
            <a:pPr>
              <a:lnSpc>
                <a:spcPct val="90000"/>
              </a:lnSpc>
              <a:spcAft>
                <a:spcPts val="600"/>
              </a:spcAft>
            </a:pPr>
            <a:r>
              <a:rPr lang="en-US" dirty="0">
                <a:solidFill>
                  <a:schemeClr val="tx1">
                    <a:alpha val="80000"/>
                  </a:schemeClr>
                </a:solidFill>
                <a:latin typeface="Trebuchet MS" panose="020B0703020202090204" pitchFamily="34" charset="0"/>
              </a:rPr>
              <a:t>Uncover the tipping habits of passengers in pickup boroughs, divided as percentages in multiples of 5 and added a column no tip.</a:t>
            </a:r>
          </a:p>
          <a:p>
            <a:pPr indent="-228600">
              <a:lnSpc>
                <a:spcPct val="90000"/>
              </a:lnSpc>
              <a:spcAft>
                <a:spcPts val="600"/>
              </a:spcAft>
              <a:buFont typeface="Arial" panose="020B0604020202020204" pitchFamily="34" charset="0"/>
              <a:buChar char="•"/>
            </a:pPr>
            <a:r>
              <a:rPr lang="en-US" dirty="0">
                <a:solidFill>
                  <a:schemeClr val="tx1">
                    <a:alpha val="80000"/>
                  </a:schemeClr>
                </a:solidFill>
                <a:latin typeface="Trebuchet MS" panose="020B0703020202090204" pitchFamily="34" charset="0"/>
              </a:rPr>
              <a:t>Top Three Boroughs:</a:t>
            </a:r>
          </a:p>
          <a:p>
            <a:pPr>
              <a:lnSpc>
                <a:spcPct val="90000"/>
              </a:lnSpc>
              <a:spcAft>
                <a:spcPts val="600"/>
              </a:spcAft>
            </a:pPr>
            <a:r>
              <a:rPr lang="en-US" dirty="0">
                <a:solidFill>
                  <a:schemeClr val="tx1">
                    <a:alpha val="80000"/>
                  </a:schemeClr>
                </a:solidFill>
                <a:latin typeface="Trebuchet MS" panose="020B0703020202090204" pitchFamily="34" charset="0"/>
              </a:rPr>
              <a:t>Discover which boroughs have the highest number of taxi trips and further analyze the reasons behind their popularity.</a:t>
            </a:r>
          </a:p>
          <a:p>
            <a:pPr marL="285750" indent="-285750">
              <a:lnSpc>
                <a:spcPct val="90000"/>
              </a:lnSpc>
              <a:spcAft>
                <a:spcPts val="600"/>
              </a:spcAft>
              <a:buFont typeface="Arial" panose="020B0604020202020204" pitchFamily="34" charset="0"/>
              <a:buChar char="•"/>
            </a:pPr>
            <a:r>
              <a:rPr lang="en-US" dirty="0">
                <a:solidFill>
                  <a:schemeClr val="tx1">
                    <a:alpha val="80000"/>
                  </a:schemeClr>
                </a:solidFill>
                <a:latin typeface="Trebuchet MS" panose="020B0703020202090204" pitchFamily="34" charset="0"/>
              </a:rPr>
              <a:t>Manhattan 2016:</a:t>
            </a:r>
          </a:p>
          <a:p>
            <a:pPr>
              <a:lnSpc>
                <a:spcPct val="90000"/>
              </a:lnSpc>
              <a:spcAft>
                <a:spcPts val="600"/>
              </a:spcAft>
            </a:pPr>
            <a:r>
              <a:rPr lang="en-US" dirty="0">
                <a:solidFill>
                  <a:schemeClr val="tx1">
                    <a:alpha val="80000"/>
                  </a:schemeClr>
                </a:solidFill>
                <a:latin typeface="Trebuchet MS" panose="020B0703020202090204" pitchFamily="34" charset="0"/>
              </a:rPr>
              <a:t>This line graph shows the peak of trips touch around 450k within the six months of 2016 along with two major declines in the same graph.</a:t>
            </a:r>
          </a:p>
          <a:p>
            <a:pPr marL="285750" indent="-285750">
              <a:lnSpc>
                <a:spcPct val="90000"/>
              </a:lnSpc>
              <a:spcAft>
                <a:spcPts val="600"/>
              </a:spcAft>
              <a:buFont typeface="Arial" panose="020B0604020202020204" pitchFamily="34" charset="0"/>
              <a:buChar char="•"/>
            </a:pPr>
            <a:r>
              <a:rPr lang="en-US" dirty="0">
                <a:solidFill>
                  <a:schemeClr val="tx1">
                    <a:alpha val="80000"/>
                  </a:schemeClr>
                </a:solidFill>
                <a:latin typeface="Trebuchet MS" panose="020B0703020202090204" pitchFamily="34" charset="0"/>
              </a:rPr>
              <a:t>Week Clock:</a:t>
            </a:r>
          </a:p>
          <a:p>
            <a:pPr>
              <a:lnSpc>
                <a:spcPct val="90000"/>
              </a:lnSpc>
              <a:spcAft>
                <a:spcPts val="600"/>
              </a:spcAft>
            </a:pPr>
            <a:r>
              <a:rPr lang="en-US" dirty="0">
                <a:solidFill>
                  <a:schemeClr val="tx1">
                    <a:alpha val="80000"/>
                  </a:schemeClr>
                </a:solidFill>
                <a:latin typeface="Trebuchet MS" panose="020B0703020202090204" pitchFamily="34" charset="0"/>
              </a:rPr>
              <a:t>This is an hourly clock visual for each day in a week for our data visualized with number of trips in a day and night pattern. </a:t>
            </a:r>
          </a:p>
          <a:p>
            <a:pPr marL="285750" indent="-285750">
              <a:lnSpc>
                <a:spcPct val="90000"/>
              </a:lnSpc>
              <a:spcAft>
                <a:spcPts val="600"/>
              </a:spcAft>
              <a:buFont typeface="Arial" panose="020B0604020202020204" pitchFamily="34" charset="0"/>
              <a:buChar char="•"/>
            </a:pPr>
            <a:r>
              <a:rPr lang="en-US" dirty="0">
                <a:solidFill>
                  <a:schemeClr val="tx1">
                    <a:alpha val="80000"/>
                  </a:schemeClr>
                </a:solidFill>
                <a:latin typeface="Trebuchet MS" panose="020B0703020202090204" pitchFamily="34" charset="0"/>
              </a:rPr>
              <a:t>By Hour Analysis:</a:t>
            </a:r>
          </a:p>
          <a:p>
            <a:pPr>
              <a:lnSpc>
                <a:spcPct val="90000"/>
              </a:lnSpc>
              <a:spcAft>
                <a:spcPts val="600"/>
              </a:spcAft>
            </a:pPr>
            <a:r>
              <a:rPr lang="en-US" dirty="0">
                <a:solidFill>
                  <a:schemeClr val="tx1">
                    <a:alpha val="80000"/>
                  </a:schemeClr>
                </a:solidFill>
                <a:latin typeface="Trebuchet MS" panose="020B0703020202090204" pitchFamily="34" charset="0"/>
              </a:rPr>
              <a:t>This visual shows us the analysis by hour with average of trips.</a:t>
            </a:r>
          </a:p>
          <a:p>
            <a:pPr marL="285750" indent="-285750">
              <a:lnSpc>
                <a:spcPct val="90000"/>
              </a:lnSpc>
              <a:spcAft>
                <a:spcPts val="600"/>
              </a:spcAft>
              <a:buFont typeface="Arial" panose="020B0604020202020204" pitchFamily="34" charset="0"/>
              <a:buChar char="•"/>
            </a:pPr>
            <a:r>
              <a:rPr lang="en-US" dirty="0">
                <a:solidFill>
                  <a:schemeClr val="tx1">
                    <a:alpha val="80000"/>
                  </a:schemeClr>
                </a:solidFill>
                <a:latin typeface="Trebuchet MS" panose="020B0703020202090204" pitchFamily="34" charset="0"/>
              </a:rPr>
              <a:t>Borough Overview:</a:t>
            </a:r>
          </a:p>
          <a:p>
            <a:pPr>
              <a:lnSpc>
                <a:spcPct val="90000"/>
              </a:lnSpc>
              <a:spcAft>
                <a:spcPts val="600"/>
              </a:spcAft>
            </a:pPr>
            <a:r>
              <a:rPr lang="en-US" dirty="0">
                <a:solidFill>
                  <a:schemeClr val="tx1">
                    <a:alpha val="80000"/>
                  </a:schemeClr>
                </a:solidFill>
                <a:latin typeface="Trebuchet MS" panose="020B0703020202090204" pitchFamily="34" charset="0"/>
              </a:rPr>
              <a:t>Shows the map view of the boroughs along with EWR, highlighting Manhattan.</a:t>
            </a:r>
          </a:p>
          <a:p>
            <a:pPr>
              <a:lnSpc>
                <a:spcPct val="90000"/>
              </a:lnSpc>
              <a:spcAft>
                <a:spcPts val="600"/>
              </a:spcAft>
            </a:pPr>
            <a:endParaRPr lang="en-US" dirty="0">
              <a:solidFill>
                <a:schemeClr val="tx1">
                  <a:alpha val="80000"/>
                </a:schemeClr>
              </a:solidFill>
            </a:endParaRPr>
          </a:p>
          <a:p>
            <a:pPr>
              <a:lnSpc>
                <a:spcPct val="90000"/>
              </a:lnSpc>
              <a:spcAft>
                <a:spcPts val="600"/>
              </a:spcAft>
            </a:pPr>
            <a:endParaRPr lang="en-US" sz="1500" dirty="0">
              <a:solidFill>
                <a:schemeClr val="tx1">
                  <a:alpha val="80000"/>
                </a:schemeClr>
              </a:solidFill>
            </a:endParaRPr>
          </a:p>
          <a:p>
            <a:pPr>
              <a:lnSpc>
                <a:spcPct val="90000"/>
              </a:lnSpc>
              <a:spcAft>
                <a:spcPts val="600"/>
              </a:spcAft>
            </a:pPr>
            <a:endParaRPr lang="en-US" sz="1500" dirty="0">
              <a:solidFill>
                <a:schemeClr val="tx1">
                  <a:alpha val="80000"/>
                </a:schemeClr>
              </a:solidFill>
            </a:endParaRPr>
          </a:p>
          <a:p>
            <a:pPr marL="285750" indent="-285750">
              <a:lnSpc>
                <a:spcPct val="90000"/>
              </a:lnSpc>
              <a:spcAft>
                <a:spcPts val="600"/>
              </a:spcAft>
              <a:buFont typeface="Arial" panose="020B0604020202020204" pitchFamily="34" charset="0"/>
              <a:buChar char="•"/>
            </a:pPr>
            <a:endParaRPr lang="en-US" sz="1500" dirty="0">
              <a:solidFill>
                <a:schemeClr val="tx1">
                  <a:alpha val="80000"/>
                </a:schemeClr>
              </a:solidFill>
            </a:endParaRPr>
          </a:p>
        </p:txBody>
      </p:sp>
      <p:sp>
        <p:nvSpPr>
          <p:cNvPr id="18"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44978" y="6930098"/>
            <a:ext cx="134912" cy="134911"/>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20"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903394" y="4343126"/>
            <a:ext cx="0" cy="3886474"/>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pic>
        <p:nvPicPr>
          <p:cNvPr id="4" name="Picture 3" descr="A black and red logo&#10;&#10;Description automatically generated">
            <a:extLst>
              <a:ext uri="{FF2B5EF4-FFF2-40B4-BE49-F238E27FC236}">
                <a16:creationId xmlns:a16="http://schemas.microsoft.com/office/drawing/2014/main" id="{E04046A3-22E7-9ED8-873B-A1AADFD028DC}"/>
              </a:ext>
            </a:extLst>
          </p:cNvPr>
          <p:cNvPicPr>
            <a:picLocks noChangeAspect="1"/>
          </p:cNvPicPr>
          <p:nvPr/>
        </p:nvPicPr>
        <p:blipFill>
          <a:blip r:embed="rId3"/>
          <a:stretch>
            <a:fillRect/>
          </a:stretch>
        </p:blipFill>
        <p:spPr>
          <a:xfrm>
            <a:off x="93513" y="7577176"/>
            <a:ext cx="1720560" cy="543697"/>
          </a:xfrm>
          <a:prstGeom prst="rect">
            <a:avLst/>
          </a:prstGeom>
        </p:spPr>
      </p:pic>
    </p:spTree>
    <p:extLst>
      <p:ext uri="{BB962C8B-B14F-4D97-AF65-F5344CB8AC3E}">
        <p14:creationId xmlns:p14="http://schemas.microsoft.com/office/powerpoint/2010/main" val="887127853"/>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oup of yellow taxi cabs in a city street&#10;&#10;Description automatically generated">
            <a:extLst>
              <a:ext uri="{FF2B5EF4-FFF2-40B4-BE49-F238E27FC236}">
                <a16:creationId xmlns:a16="http://schemas.microsoft.com/office/drawing/2014/main" id="{61B194C9-6D30-99DA-35B6-36E395A22064}"/>
              </a:ext>
            </a:extLst>
          </p:cNvPr>
          <p:cNvPicPr>
            <a:picLocks noChangeAspect="1"/>
          </p:cNvPicPr>
          <p:nvPr/>
        </p:nvPicPr>
        <p:blipFill>
          <a:blip r:embed="rId2"/>
          <a:stretch>
            <a:fillRect/>
          </a:stretch>
        </p:blipFill>
        <p:spPr>
          <a:xfrm>
            <a:off x="-22835" y="-27197"/>
            <a:ext cx="14674019" cy="9741411"/>
          </a:xfrm>
          <a:prstGeom prst="rect">
            <a:avLst/>
          </a:prstGeom>
        </p:spPr>
      </p:pic>
      <p:sp>
        <p:nvSpPr>
          <p:cNvPr id="10" name="Freeform: Shape 9">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6078" y="386079"/>
            <a:ext cx="13856194" cy="7457441"/>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92064" y="4003040"/>
            <a:ext cx="3950208" cy="384048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screen shot of a chart&#10;&#10;Description automatically generated">
            <a:extLst>
              <a:ext uri="{FF2B5EF4-FFF2-40B4-BE49-F238E27FC236}">
                <a16:creationId xmlns:a16="http://schemas.microsoft.com/office/drawing/2014/main" id="{2FAD11AF-EC92-1BFB-0ED8-48108B1AA1C9}"/>
              </a:ext>
            </a:extLst>
          </p:cNvPr>
          <p:cNvPicPr>
            <a:picLocks noChangeAspect="1"/>
          </p:cNvPicPr>
          <p:nvPr/>
        </p:nvPicPr>
        <p:blipFill>
          <a:blip r:embed="rId3"/>
          <a:stretch>
            <a:fillRect/>
          </a:stretch>
        </p:blipFill>
        <p:spPr>
          <a:xfrm>
            <a:off x="386078" y="386078"/>
            <a:ext cx="10426084" cy="6933345"/>
          </a:xfrm>
          <a:prstGeom prst="rect">
            <a:avLst/>
          </a:prstGeom>
        </p:spPr>
      </p:pic>
      <p:sp>
        <p:nvSpPr>
          <p:cNvPr id="4" name="TextBox 3">
            <a:extLst>
              <a:ext uri="{FF2B5EF4-FFF2-40B4-BE49-F238E27FC236}">
                <a16:creationId xmlns:a16="http://schemas.microsoft.com/office/drawing/2014/main" id="{4C0778D4-A2B8-BE06-74C0-A7AD26C628FD}"/>
              </a:ext>
            </a:extLst>
          </p:cNvPr>
          <p:cNvSpPr txBox="1"/>
          <p:nvPr/>
        </p:nvSpPr>
        <p:spPr>
          <a:xfrm>
            <a:off x="11775989" y="6734432"/>
            <a:ext cx="2360141" cy="707886"/>
          </a:xfrm>
          <a:prstGeom prst="rect">
            <a:avLst/>
          </a:prstGeom>
          <a:noFill/>
        </p:spPr>
        <p:txBody>
          <a:bodyPr wrap="square" rtlCol="0">
            <a:spAutoFit/>
          </a:bodyPr>
          <a:lstStyle/>
          <a:p>
            <a:r>
              <a:rPr lang="en-US" sz="4000" dirty="0">
                <a:solidFill>
                  <a:schemeClr val="bg1"/>
                </a:solidFill>
                <a:latin typeface="Trebuchet MS" panose="020B0703020202090204" pitchFamily="34" charset="0"/>
              </a:rPr>
              <a:t>Visual -1 </a:t>
            </a:r>
          </a:p>
        </p:txBody>
      </p:sp>
      <p:pic>
        <p:nvPicPr>
          <p:cNvPr id="5" name="Picture 4" descr="A black and red logo&#10;&#10;Description automatically generated">
            <a:extLst>
              <a:ext uri="{FF2B5EF4-FFF2-40B4-BE49-F238E27FC236}">
                <a16:creationId xmlns:a16="http://schemas.microsoft.com/office/drawing/2014/main" id="{B615FFC9-A19B-2F18-74A6-01D4C075A20C}"/>
              </a:ext>
            </a:extLst>
          </p:cNvPr>
          <p:cNvPicPr>
            <a:picLocks noChangeAspect="1"/>
          </p:cNvPicPr>
          <p:nvPr/>
        </p:nvPicPr>
        <p:blipFill>
          <a:blip r:embed="rId4"/>
          <a:stretch>
            <a:fillRect/>
          </a:stretch>
        </p:blipFill>
        <p:spPr>
          <a:xfrm>
            <a:off x="93513" y="7577176"/>
            <a:ext cx="1720560" cy="543697"/>
          </a:xfrm>
          <a:prstGeom prst="rect">
            <a:avLst/>
          </a:prstGeom>
        </p:spPr>
      </p:pic>
    </p:spTree>
    <p:extLst>
      <p:ext uri="{BB962C8B-B14F-4D97-AF65-F5344CB8AC3E}">
        <p14:creationId xmlns:p14="http://schemas.microsoft.com/office/powerpoint/2010/main" val="263298312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group of yellow taxi cabs in a city street&#10;&#10;Description automatically generated">
            <a:extLst>
              <a:ext uri="{FF2B5EF4-FFF2-40B4-BE49-F238E27FC236}">
                <a16:creationId xmlns:a16="http://schemas.microsoft.com/office/drawing/2014/main" id="{DACFFB42-0C07-238D-B8B6-65AA18E1EC79}"/>
              </a:ext>
            </a:extLst>
          </p:cNvPr>
          <p:cNvPicPr>
            <a:picLocks noChangeAspect="1"/>
          </p:cNvPicPr>
          <p:nvPr/>
        </p:nvPicPr>
        <p:blipFill>
          <a:blip r:embed="rId2"/>
          <a:stretch>
            <a:fillRect/>
          </a:stretch>
        </p:blipFill>
        <p:spPr>
          <a:xfrm>
            <a:off x="-22835" y="-113694"/>
            <a:ext cx="14674019" cy="9741411"/>
          </a:xfrm>
          <a:prstGeom prst="rect">
            <a:avLst/>
          </a:prstGeom>
        </p:spPr>
      </p:pic>
      <p:sp>
        <p:nvSpPr>
          <p:cNvPr id="10" name="Freeform: Shape 9">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6078" y="386079"/>
            <a:ext cx="13856194" cy="7457441"/>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92064" y="4003040"/>
            <a:ext cx="3950208" cy="384048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graph showing time and time&#10;&#10;Description automatically generated with medium confidence">
            <a:extLst>
              <a:ext uri="{FF2B5EF4-FFF2-40B4-BE49-F238E27FC236}">
                <a16:creationId xmlns:a16="http://schemas.microsoft.com/office/drawing/2014/main" id="{51D6F78A-2981-CB33-1100-52C29C50A6F8}"/>
              </a:ext>
            </a:extLst>
          </p:cNvPr>
          <p:cNvPicPr>
            <a:picLocks noChangeAspect="1"/>
          </p:cNvPicPr>
          <p:nvPr/>
        </p:nvPicPr>
        <p:blipFill>
          <a:blip r:embed="rId3"/>
          <a:stretch>
            <a:fillRect/>
          </a:stretch>
        </p:blipFill>
        <p:spPr>
          <a:xfrm>
            <a:off x="819495" y="846628"/>
            <a:ext cx="10466881" cy="6019685"/>
          </a:xfrm>
          <a:prstGeom prst="rect">
            <a:avLst/>
          </a:prstGeom>
        </p:spPr>
      </p:pic>
      <p:sp>
        <p:nvSpPr>
          <p:cNvPr id="5" name="TextBox 4">
            <a:extLst>
              <a:ext uri="{FF2B5EF4-FFF2-40B4-BE49-F238E27FC236}">
                <a16:creationId xmlns:a16="http://schemas.microsoft.com/office/drawing/2014/main" id="{D740A270-1F96-1989-9FD7-B04740491484}"/>
              </a:ext>
            </a:extLst>
          </p:cNvPr>
          <p:cNvSpPr txBox="1"/>
          <p:nvPr/>
        </p:nvSpPr>
        <p:spPr>
          <a:xfrm>
            <a:off x="11775989" y="6734432"/>
            <a:ext cx="2360141" cy="707886"/>
          </a:xfrm>
          <a:prstGeom prst="rect">
            <a:avLst/>
          </a:prstGeom>
          <a:noFill/>
        </p:spPr>
        <p:txBody>
          <a:bodyPr wrap="square" rtlCol="0">
            <a:spAutoFit/>
          </a:bodyPr>
          <a:lstStyle/>
          <a:p>
            <a:r>
              <a:rPr lang="en-US" sz="4000" dirty="0">
                <a:solidFill>
                  <a:schemeClr val="bg1"/>
                </a:solidFill>
                <a:latin typeface="Trebuchet MS" panose="020B0703020202090204" pitchFamily="34" charset="0"/>
              </a:rPr>
              <a:t>Visual -2 </a:t>
            </a:r>
          </a:p>
        </p:txBody>
      </p:sp>
      <p:pic>
        <p:nvPicPr>
          <p:cNvPr id="6" name="Picture 5" descr="A black and red logo&#10;&#10;Description automatically generated">
            <a:extLst>
              <a:ext uri="{FF2B5EF4-FFF2-40B4-BE49-F238E27FC236}">
                <a16:creationId xmlns:a16="http://schemas.microsoft.com/office/drawing/2014/main" id="{C5CBD62B-725C-DB2F-DC98-6D84DE06AFD1}"/>
              </a:ext>
            </a:extLst>
          </p:cNvPr>
          <p:cNvPicPr>
            <a:picLocks noChangeAspect="1"/>
          </p:cNvPicPr>
          <p:nvPr/>
        </p:nvPicPr>
        <p:blipFill>
          <a:blip r:embed="rId4"/>
          <a:stretch>
            <a:fillRect/>
          </a:stretch>
        </p:blipFill>
        <p:spPr>
          <a:xfrm>
            <a:off x="93513" y="7577176"/>
            <a:ext cx="1720560" cy="543697"/>
          </a:xfrm>
          <a:prstGeom prst="rect">
            <a:avLst/>
          </a:prstGeom>
        </p:spPr>
      </p:pic>
    </p:spTree>
    <p:extLst>
      <p:ext uri="{BB962C8B-B14F-4D97-AF65-F5344CB8AC3E}">
        <p14:creationId xmlns:p14="http://schemas.microsoft.com/office/powerpoint/2010/main" val="11116475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group of yellow taxi cabs in a city street&#10;&#10;Description automatically generated">
            <a:extLst>
              <a:ext uri="{FF2B5EF4-FFF2-40B4-BE49-F238E27FC236}">
                <a16:creationId xmlns:a16="http://schemas.microsoft.com/office/drawing/2014/main" id="{EEF95D0A-75CE-024B-2154-81F647B8BD8E}"/>
              </a:ext>
            </a:extLst>
          </p:cNvPr>
          <p:cNvPicPr>
            <a:picLocks noChangeAspect="1"/>
          </p:cNvPicPr>
          <p:nvPr/>
        </p:nvPicPr>
        <p:blipFill>
          <a:blip r:embed="rId2"/>
          <a:stretch>
            <a:fillRect/>
          </a:stretch>
        </p:blipFill>
        <p:spPr>
          <a:xfrm>
            <a:off x="-22835" y="-113694"/>
            <a:ext cx="14674019" cy="9741411"/>
          </a:xfrm>
          <a:prstGeom prst="rect">
            <a:avLst/>
          </a:prstGeom>
        </p:spPr>
      </p:pic>
      <p:sp>
        <p:nvSpPr>
          <p:cNvPr id="10" name="Freeform: Shape 9">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6078" y="386079"/>
            <a:ext cx="13856194" cy="7457441"/>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92064" y="4003040"/>
            <a:ext cx="3950208" cy="384048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screenshot of a graph&#10;&#10;Description automatically generated">
            <a:extLst>
              <a:ext uri="{FF2B5EF4-FFF2-40B4-BE49-F238E27FC236}">
                <a16:creationId xmlns:a16="http://schemas.microsoft.com/office/drawing/2014/main" id="{83784DD2-24DE-39B7-A6C3-5BB354C74305}"/>
              </a:ext>
            </a:extLst>
          </p:cNvPr>
          <p:cNvPicPr>
            <a:picLocks noChangeAspect="1"/>
          </p:cNvPicPr>
          <p:nvPr/>
        </p:nvPicPr>
        <p:blipFill>
          <a:blip r:embed="rId3"/>
          <a:stretch>
            <a:fillRect/>
          </a:stretch>
        </p:blipFill>
        <p:spPr>
          <a:xfrm>
            <a:off x="386078" y="386079"/>
            <a:ext cx="12397326" cy="5017194"/>
          </a:xfrm>
          <a:prstGeom prst="rect">
            <a:avLst/>
          </a:prstGeom>
        </p:spPr>
      </p:pic>
      <p:sp>
        <p:nvSpPr>
          <p:cNvPr id="4" name="TextBox 3">
            <a:extLst>
              <a:ext uri="{FF2B5EF4-FFF2-40B4-BE49-F238E27FC236}">
                <a16:creationId xmlns:a16="http://schemas.microsoft.com/office/drawing/2014/main" id="{2EDB9034-ACC2-7A5B-54A4-D3FFC1AD7E9B}"/>
              </a:ext>
            </a:extLst>
          </p:cNvPr>
          <p:cNvSpPr txBox="1"/>
          <p:nvPr/>
        </p:nvSpPr>
        <p:spPr>
          <a:xfrm>
            <a:off x="11775989" y="6734432"/>
            <a:ext cx="2360141" cy="707886"/>
          </a:xfrm>
          <a:prstGeom prst="rect">
            <a:avLst/>
          </a:prstGeom>
          <a:noFill/>
        </p:spPr>
        <p:txBody>
          <a:bodyPr wrap="square" rtlCol="0">
            <a:spAutoFit/>
          </a:bodyPr>
          <a:lstStyle/>
          <a:p>
            <a:r>
              <a:rPr lang="en-US" sz="4000" dirty="0">
                <a:solidFill>
                  <a:schemeClr val="bg1"/>
                </a:solidFill>
                <a:latin typeface="Trebuchet MS" panose="020B0703020202090204" pitchFamily="34" charset="0"/>
              </a:rPr>
              <a:t>Visual -3 </a:t>
            </a:r>
          </a:p>
        </p:txBody>
      </p:sp>
      <p:pic>
        <p:nvPicPr>
          <p:cNvPr id="5" name="Picture 4" descr="A black and red logo&#10;&#10;Description automatically generated">
            <a:extLst>
              <a:ext uri="{FF2B5EF4-FFF2-40B4-BE49-F238E27FC236}">
                <a16:creationId xmlns:a16="http://schemas.microsoft.com/office/drawing/2014/main" id="{9893003B-9239-549D-7327-5A66F5381228}"/>
              </a:ext>
            </a:extLst>
          </p:cNvPr>
          <p:cNvPicPr>
            <a:picLocks noChangeAspect="1"/>
          </p:cNvPicPr>
          <p:nvPr/>
        </p:nvPicPr>
        <p:blipFill>
          <a:blip r:embed="rId4"/>
          <a:stretch>
            <a:fillRect/>
          </a:stretch>
        </p:blipFill>
        <p:spPr>
          <a:xfrm>
            <a:off x="93513" y="7577176"/>
            <a:ext cx="1720560" cy="543697"/>
          </a:xfrm>
          <a:prstGeom prst="rect">
            <a:avLst/>
          </a:prstGeom>
        </p:spPr>
      </p:pic>
    </p:spTree>
    <p:extLst>
      <p:ext uri="{BB962C8B-B14F-4D97-AF65-F5344CB8AC3E}">
        <p14:creationId xmlns:p14="http://schemas.microsoft.com/office/powerpoint/2010/main" val="6741646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group of yellow taxi cabs in a city street&#10;&#10;Description automatically generated">
            <a:extLst>
              <a:ext uri="{FF2B5EF4-FFF2-40B4-BE49-F238E27FC236}">
                <a16:creationId xmlns:a16="http://schemas.microsoft.com/office/drawing/2014/main" id="{16348327-54F5-E5FB-5160-B49DB5B83102}"/>
              </a:ext>
            </a:extLst>
          </p:cNvPr>
          <p:cNvPicPr>
            <a:picLocks noChangeAspect="1"/>
          </p:cNvPicPr>
          <p:nvPr/>
        </p:nvPicPr>
        <p:blipFill>
          <a:blip r:embed="rId2"/>
          <a:stretch>
            <a:fillRect/>
          </a:stretch>
        </p:blipFill>
        <p:spPr>
          <a:xfrm>
            <a:off x="-22835" y="-113694"/>
            <a:ext cx="14674019" cy="9741411"/>
          </a:xfrm>
          <a:prstGeom prst="rect">
            <a:avLst/>
          </a:prstGeom>
        </p:spPr>
      </p:pic>
      <p:sp>
        <p:nvSpPr>
          <p:cNvPr id="10" name="Freeform: Shape 9">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6078" y="386079"/>
            <a:ext cx="13856194" cy="7457441"/>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92064" y="4003040"/>
            <a:ext cx="3950208" cy="384048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blue and white rectangles&#10;&#10;Description automatically generated">
            <a:extLst>
              <a:ext uri="{FF2B5EF4-FFF2-40B4-BE49-F238E27FC236}">
                <a16:creationId xmlns:a16="http://schemas.microsoft.com/office/drawing/2014/main" id="{85527BA6-F6E5-B632-D978-C87B914AC8A5}"/>
              </a:ext>
            </a:extLst>
          </p:cNvPr>
          <p:cNvPicPr>
            <a:picLocks noChangeAspect="1"/>
          </p:cNvPicPr>
          <p:nvPr/>
        </p:nvPicPr>
        <p:blipFill>
          <a:blip r:embed="rId3"/>
          <a:stretch>
            <a:fillRect/>
          </a:stretch>
        </p:blipFill>
        <p:spPr>
          <a:xfrm>
            <a:off x="752993" y="647469"/>
            <a:ext cx="10568135" cy="6152342"/>
          </a:xfrm>
          <a:prstGeom prst="rect">
            <a:avLst/>
          </a:prstGeom>
        </p:spPr>
      </p:pic>
      <p:sp>
        <p:nvSpPr>
          <p:cNvPr id="4" name="TextBox 3">
            <a:extLst>
              <a:ext uri="{FF2B5EF4-FFF2-40B4-BE49-F238E27FC236}">
                <a16:creationId xmlns:a16="http://schemas.microsoft.com/office/drawing/2014/main" id="{5F4CB4F1-8DB7-F026-087A-3AB326C2713B}"/>
              </a:ext>
            </a:extLst>
          </p:cNvPr>
          <p:cNvSpPr txBox="1"/>
          <p:nvPr/>
        </p:nvSpPr>
        <p:spPr>
          <a:xfrm>
            <a:off x="11775989" y="6734432"/>
            <a:ext cx="2360141" cy="707886"/>
          </a:xfrm>
          <a:prstGeom prst="rect">
            <a:avLst/>
          </a:prstGeom>
          <a:noFill/>
        </p:spPr>
        <p:txBody>
          <a:bodyPr wrap="square" rtlCol="0">
            <a:spAutoFit/>
          </a:bodyPr>
          <a:lstStyle/>
          <a:p>
            <a:r>
              <a:rPr lang="en-US" sz="4000" dirty="0">
                <a:solidFill>
                  <a:schemeClr val="bg1"/>
                </a:solidFill>
                <a:latin typeface="Trebuchet MS" panose="020B0703020202090204" pitchFamily="34" charset="0"/>
              </a:rPr>
              <a:t>Visual -4 </a:t>
            </a:r>
          </a:p>
        </p:txBody>
      </p:sp>
      <p:pic>
        <p:nvPicPr>
          <p:cNvPr id="5" name="Picture 4" descr="A black and red logo&#10;&#10;Description automatically generated">
            <a:extLst>
              <a:ext uri="{FF2B5EF4-FFF2-40B4-BE49-F238E27FC236}">
                <a16:creationId xmlns:a16="http://schemas.microsoft.com/office/drawing/2014/main" id="{91033C39-4A3C-3511-EFF2-1EB96E97FE24}"/>
              </a:ext>
            </a:extLst>
          </p:cNvPr>
          <p:cNvPicPr>
            <a:picLocks noChangeAspect="1"/>
          </p:cNvPicPr>
          <p:nvPr/>
        </p:nvPicPr>
        <p:blipFill>
          <a:blip r:embed="rId4"/>
          <a:stretch>
            <a:fillRect/>
          </a:stretch>
        </p:blipFill>
        <p:spPr>
          <a:xfrm>
            <a:off x="93513" y="7577176"/>
            <a:ext cx="1720560" cy="543697"/>
          </a:xfrm>
          <a:prstGeom prst="rect">
            <a:avLst/>
          </a:prstGeom>
        </p:spPr>
      </p:pic>
    </p:spTree>
    <p:extLst>
      <p:ext uri="{BB962C8B-B14F-4D97-AF65-F5344CB8AC3E}">
        <p14:creationId xmlns:p14="http://schemas.microsoft.com/office/powerpoint/2010/main" val="31860116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group of yellow taxi cabs in a city street&#10;&#10;Description automatically generated">
            <a:extLst>
              <a:ext uri="{FF2B5EF4-FFF2-40B4-BE49-F238E27FC236}">
                <a16:creationId xmlns:a16="http://schemas.microsoft.com/office/drawing/2014/main" id="{DF6CD157-DA8B-7B20-FB1D-C23A5A720CC5}"/>
              </a:ext>
            </a:extLst>
          </p:cNvPr>
          <p:cNvPicPr>
            <a:picLocks noChangeAspect="1"/>
          </p:cNvPicPr>
          <p:nvPr/>
        </p:nvPicPr>
        <p:blipFill>
          <a:blip r:embed="rId2"/>
          <a:stretch>
            <a:fillRect/>
          </a:stretch>
        </p:blipFill>
        <p:spPr>
          <a:xfrm>
            <a:off x="-22835" y="-113694"/>
            <a:ext cx="14674019" cy="9741411"/>
          </a:xfrm>
          <a:prstGeom prst="rect">
            <a:avLst/>
          </a:prstGeom>
        </p:spPr>
      </p:pic>
      <p:sp>
        <p:nvSpPr>
          <p:cNvPr id="10" name="Freeform: Shape 9">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6078" y="386079"/>
            <a:ext cx="13856194" cy="7457441"/>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92064" y="4003040"/>
            <a:ext cx="3950208" cy="384048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graph of a graph&#10;&#10;Description automatically generated with medium confidence">
            <a:extLst>
              <a:ext uri="{FF2B5EF4-FFF2-40B4-BE49-F238E27FC236}">
                <a16:creationId xmlns:a16="http://schemas.microsoft.com/office/drawing/2014/main" id="{6A207DEC-7319-BE33-153C-8A3F65622280}"/>
              </a:ext>
            </a:extLst>
          </p:cNvPr>
          <p:cNvPicPr>
            <a:picLocks noChangeAspect="1"/>
          </p:cNvPicPr>
          <p:nvPr/>
        </p:nvPicPr>
        <p:blipFill>
          <a:blip r:embed="rId3"/>
          <a:stretch>
            <a:fillRect/>
          </a:stretch>
        </p:blipFill>
        <p:spPr>
          <a:xfrm>
            <a:off x="386077" y="386079"/>
            <a:ext cx="10855267" cy="6397106"/>
          </a:xfrm>
          <a:prstGeom prst="rect">
            <a:avLst/>
          </a:prstGeom>
        </p:spPr>
      </p:pic>
      <p:sp>
        <p:nvSpPr>
          <p:cNvPr id="6" name="TextBox 5">
            <a:extLst>
              <a:ext uri="{FF2B5EF4-FFF2-40B4-BE49-F238E27FC236}">
                <a16:creationId xmlns:a16="http://schemas.microsoft.com/office/drawing/2014/main" id="{CC951A76-B3CE-49D2-5B1F-076B05B78455}"/>
              </a:ext>
            </a:extLst>
          </p:cNvPr>
          <p:cNvSpPr txBox="1"/>
          <p:nvPr/>
        </p:nvSpPr>
        <p:spPr>
          <a:xfrm>
            <a:off x="11775989" y="6734432"/>
            <a:ext cx="2360141" cy="707886"/>
          </a:xfrm>
          <a:prstGeom prst="rect">
            <a:avLst/>
          </a:prstGeom>
          <a:noFill/>
        </p:spPr>
        <p:txBody>
          <a:bodyPr wrap="square" rtlCol="0">
            <a:spAutoFit/>
          </a:bodyPr>
          <a:lstStyle/>
          <a:p>
            <a:r>
              <a:rPr lang="en-US" sz="4000" dirty="0">
                <a:solidFill>
                  <a:schemeClr val="bg1"/>
                </a:solidFill>
                <a:latin typeface="Trebuchet MS" panose="020B0703020202090204" pitchFamily="34" charset="0"/>
              </a:rPr>
              <a:t>Visual -5</a:t>
            </a:r>
          </a:p>
        </p:txBody>
      </p:sp>
      <p:pic>
        <p:nvPicPr>
          <p:cNvPr id="7" name="Picture 6" descr="A black and red logo&#10;&#10;Description automatically generated">
            <a:extLst>
              <a:ext uri="{FF2B5EF4-FFF2-40B4-BE49-F238E27FC236}">
                <a16:creationId xmlns:a16="http://schemas.microsoft.com/office/drawing/2014/main" id="{DB46C96B-18FD-615A-6F78-FE944B62A63C}"/>
              </a:ext>
            </a:extLst>
          </p:cNvPr>
          <p:cNvPicPr>
            <a:picLocks noChangeAspect="1"/>
          </p:cNvPicPr>
          <p:nvPr/>
        </p:nvPicPr>
        <p:blipFill>
          <a:blip r:embed="rId4"/>
          <a:stretch>
            <a:fillRect/>
          </a:stretch>
        </p:blipFill>
        <p:spPr>
          <a:xfrm>
            <a:off x="93513" y="7577176"/>
            <a:ext cx="1720560" cy="543697"/>
          </a:xfrm>
          <a:prstGeom prst="rect">
            <a:avLst/>
          </a:prstGeom>
        </p:spPr>
      </p:pic>
    </p:spTree>
    <p:extLst>
      <p:ext uri="{BB962C8B-B14F-4D97-AF65-F5344CB8AC3E}">
        <p14:creationId xmlns:p14="http://schemas.microsoft.com/office/powerpoint/2010/main" val="7266593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TotalTime>
  <Words>540</Words>
  <Application>Microsoft Macintosh PowerPoint</Application>
  <PresentationFormat>Custom</PresentationFormat>
  <Paragraphs>47</Paragraphs>
  <Slides>16</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Trebuchet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Kireeti Mantrala</cp:lastModifiedBy>
  <cp:revision>14</cp:revision>
  <dcterms:created xsi:type="dcterms:W3CDTF">2023-12-20T22:40:43Z</dcterms:created>
  <dcterms:modified xsi:type="dcterms:W3CDTF">2023-12-21T01:29:18Z</dcterms:modified>
</cp:coreProperties>
</file>